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9" r:id="rId3"/>
    <p:sldId id="291" r:id="rId4"/>
    <p:sldId id="258" r:id="rId5"/>
    <p:sldId id="264" r:id="rId6"/>
    <p:sldId id="265" r:id="rId7"/>
    <p:sldId id="266" r:id="rId8"/>
    <p:sldId id="267" r:id="rId9"/>
    <p:sldId id="292" r:id="rId10"/>
    <p:sldId id="269" r:id="rId11"/>
    <p:sldId id="322" r:id="rId12"/>
    <p:sldId id="270" r:id="rId13"/>
    <p:sldId id="294" r:id="rId14"/>
    <p:sldId id="272" r:id="rId15"/>
    <p:sldId id="323" r:id="rId16"/>
    <p:sldId id="298" r:id="rId17"/>
    <p:sldId id="295" r:id="rId18"/>
    <p:sldId id="274" r:id="rId19"/>
    <p:sldId id="275" r:id="rId20"/>
    <p:sldId id="276" r:id="rId21"/>
    <p:sldId id="277" r:id="rId22"/>
    <p:sldId id="296" r:id="rId23"/>
    <p:sldId id="279" r:id="rId24"/>
    <p:sldId id="300" r:id="rId25"/>
    <p:sldId id="324" r:id="rId26"/>
    <p:sldId id="304" r:id="rId27"/>
    <p:sldId id="305" r:id="rId28"/>
    <p:sldId id="306" r:id="rId29"/>
    <p:sldId id="307" r:id="rId30"/>
    <p:sldId id="308" r:id="rId31"/>
    <p:sldId id="320" r:id="rId32"/>
    <p:sldId id="32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78"/>
    <p:restoredTop sz="70472"/>
  </p:normalViewPr>
  <p:slideViewPr>
    <p:cSldViewPr snapToGrid="0" snapToObjects="1">
      <p:cViewPr varScale="1">
        <p:scale>
          <a:sx n="78" d="100"/>
          <a:sy n="78" d="100"/>
        </p:scale>
        <p:origin x="1328" y="1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a lot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The </a:t>
            </a:r>
            <a:r>
              <a:rPr lang="en-US" i="1" baseline="0" dirty="0"/>
              <a:t>first()</a:t>
            </a:r>
            <a:r>
              <a:rPr lang="en-US" baseline="0" dirty="0"/>
              <a:t> function only returns the correct result here because orders data frame is already sorted by </a:t>
            </a:r>
            <a:r>
              <a:rPr lang="en-US" baseline="0" dirty="0" err="1"/>
              <a:t>order_time</a:t>
            </a:r>
            <a:r>
              <a:rPr lang="en-US" baseline="0" dirty="0"/>
              <a:t>, such that the first value is also the minimum values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Note, we could also use the </a:t>
            </a:r>
            <a:r>
              <a:rPr lang="en-US" i="1" baseline="0" dirty="0"/>
              <a:t>first()</a:t>
            </a:r>
            <a:r>
              <a:rPr lang="en-US" baseline="0" dirty="0"/>
              <a:t> function to return the first </a:t>
            </a:r>
            <a:r>
              <a:rPr lang="en-US" baseline="0" dirty="0" err="1"/>
              <a:t>order_time</a:t>
            </a:r>
            <a:r>
              <a:rPr lang="en-US" baseline="0" dirty="0"/>
              <a:t>, but only if we sort the rows based on </a:t>
            </a:r>
            <a:r>
              <a:rPr lang="en-US" i="1" baseline="0" dirty="0" err="1"/>
              <a:t>order_time</a:t>
            </a:r>
            <a:r>
              <a:rPr lang="en-US" baseline="0" dirty="0"/>
              <a:t> beforehand.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aseline="0" dirty="0"/>
              <a:t>Subtracting </a:t>
            </a:r>
            <a:r>
              <a:rPr lang="en-US" i="1" baseline="0" dirty="0" err="1"/>
              <a:t>result_time</a:t>
            </a:r>
            <a:r>
              <a:rPr lang="en-US" baseline="0" dirty="0"/>
              <a:t> from </a:t>
            </a:r>
            <a:r>
              <a:rPr lang="en-US" i="1" baseline="0" dirty="0" err="1"/>
              <a:t>order_time</a:t>
            </a:r>
            <a:r>
              <a:rPr lang="en-US" baseline="0" dirty="0"/>
              <a:t> returns a time duration object. This object can be displayed using reasonable units automatically using the </a:t>
            </a:r>
            <a:r>
              <a:rPr lang="en-US" baseline="0" dirty="0" err="1"/>
              <a:t>lubridate</a:t>
            </a:r>
            <a:r>
              <a:rPr lang="en-US" baseline="0" dirty="0"/>
              <a:t> function </a:t>
            </a:r>
            <a:r>
              <a:rPr lang="en-US" i="1" baseline="0" dirty="0" err="1"/>
              <a:t>as.duration</a:t>
            </a:r>
            <a:r>
              <a:rPr lang="en-US" baseline="0" dirty="0"/>
              <a:t> or specifying particular units using the function </a:t>
            </a:r>
            <a:r>
              <a:rPr lang="en-US" i="1" baseline="0" dirty="0" err="1"/>
              <a:t>difftime</a:t>
            </a:r>
            <a:r>
              <a:rPr lang="en-US" i="1" baseline="0" dirty="0"/>
              <a:t>(time1, time2, units=“XXXXX”)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i="1" dirty="0"/>
              <a:t>Median</a:t>
            </a:r>
            <a:r>
              <a:rPr lang="en-US" i="0" dirty="0"/>
              <a:t> function</a:t>
            </a:r>
            <a:r>
              <a:rPr lang="en-US" i="0" baseline="0" dirty="0"/>
              <a:t> returns </a:t>
            </a:r>
            <a:r>
              <a:rPr lang="en-US" i="1" baseline="0" dirty="0"/>
              <a:t>NA</a:t>
            </a:r>
            <a:r>
              <a:rPr lang="en-US" i="0" baseline="0" dirty="0"/>
              <a:t> if any values are missing. This can be handled upstream by filtering out missing values. Or, this can be handled within the function by using the </a:t>
            </a:r>
            <a:r>
              <a:rPr lang="en-US" i="1" baseline="0" dirty="0" err="1"/>
              <a:t>na.rm</a:t>
            </a:r>
            <a:r>
              <a:rPr lang="en-US" i="1" baseline="0" dirty="0"/>
              <a:t> = TRUE</a:t>
            </a:r>
            <a:r>
              <a:rPr lang="en-US" i="0" baseline="0" dirty="0"/>
              <a:t> argument to explicitly tell the function to remove and ignore any missing values. This would also be an issue for the </a:t>
            </a:r>
            <a:r>
              <a:rPr lang="en-US" i="1" baseline="0" dirty="0"/>
              <a:t>min</a:t>
            </a:r>
            <a:r>
              <a:rPr lang="en-US" i="0" baseline="0" dirty="0"/>
              <a:t> function, but there is no missingness in </a:t>
            </a:r>
            <a:r>
              <a:rPr lang="en-US" i="1" baseline="0" dirty="0" err="1"/>
              <a:t>order_time</a:t>
            </a:r>
            <a:r>
              <a:rPr lang="en-US" i="0" baseline="0" dirty="0"/>
              <a:t> (luckily, all orders have an order time!).</a:t>
            </a:r>
            <a:endParaRPr i="1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was</a:t>
            </a:r>
            <a:r>
              <a:rPr lang="en-US" baseline="0" dirty="0"/>
              <a:t> a special case, because it can be calculated using </a:t>
            </a:r>
            <a:r>
              <a:rPr lang="en-US" i="1" baseline="0" dirty="0"/>
              <a:t>summarize</a:t>
            </a:r>
            <a:r>
              <a:rPr lang="en-US" i="0" baseline="0" dirty="0"/>
              <a:t> and not explicitly knowing which order is from which patient. But, to calculate the median (find the mid-point of the observations), we need to be able to assess each patient’s observations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94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Group_by</a:t>
            </a:r>
            <a:r>
              <a:rPr lang="en-US" dirty="0"/>
              <a:t> is a challenging</a:t>
            </a:r>
            <a:r>
              <a:rPr lang="en-US" baseline="0" dirty="0"/>
              <a:t> function to master, but </a:t>
            </a:r>
            <a:r>
              <a:rPr lang="en-US" b="1" baseline="0" dirty="0"/>
              <a:t>extremely</a:t>
            </a:r>
            <a:r>
              <a:rPr lang="en-US" baseline="0" dirty="0"/>
              <a:t> powerful. It is one of those tools that once you understand how to use, you cannot possibly go back to live without it.</a:t>
            </a:r>
          </a:p>
          <a:p>
            <a:endParaRPr lang="en-US" baseline="0" dirty="0"/>
          </a:p>
          <a:p>
            <a:r>
              <a:rPr lang="en-US" baseline="0" dirty="0"/>
              <a:t>The idea is simple. I have one big data frame and I want to break the observations up into several groups. Then, I’m going to “look at” those groups separately.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4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8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that the resulting object</a:t>
            </a:r>
            <a:r>
              <a:rPr lang="en-US" baseline="0" dirty="0"/>
              <a:t> has 45,002 rows that are broken up into 9,406 groups. Inherently, this means there are 9,406 distinct </a:t>
            </a:r>
            <a:r>
              <a:rPr lang="en-US" baseline="0" dirty="0" err="1"/>
              <a:t>patient_id</a:t>
            </a:r>
            <a:r>
              <a:rPr lang="en-US" baseline="0" dirty="0"/>
              <a:t>. Some of these groups will have a single observation. Many of these groups will have more than one observation.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are defining each</a:t>
            </a:r>
            <a:r>
              <a:rPr lang="en-US" baseline="0" dirty="0"/>
              <a:t> group using two variables. So, each group has a unique combination of </a:t>
            </a:r>
            <a:r>
              <a:rPr lang="en-US" baseline="0" dirty="0" err="1"/>
              <a:t>patient_id</a:t>
            </a:r>
            <a:r>
              <a:rPr lang="en-US" baseline="0" dirty="0"/>
              <a:t> and department. This data frame has 9,406 distinct </a:t>
            </a:r>
            <a:r>
              <a:rPr lang="en-US" i="1" baseline="0" dirty="0" err="1"/>
              <a:t>patient_id</a:t>
            </a:r>
            <a:r>
              <a:rPr lang="en-US" baseline="0" dirty="0" err="1"/>
              <a:t>’s</a:t>
            </a:r>
            <a:r>
              <a:rPr lang="en-US" baseline="0" dirty="0"/>
              <a:t> and 20 distinct </a:t>
            </a:r>
            <a:r>
              <a:rPr lang="en-US" i="1" baseline="0" dirty="0"/>
              <a:t>department</a:t>
            </a:r>
            <a:r>
              <a:rPr lang="en-US" i="0" baseline="0" dirty="0"/>
              <a:t>’s. Theoretically, we could have 9,406 * 20 = 188,120 different groups. But, there are only 10,102 groups. </a:t>
            </a:r>
            <a:r>
              <a:rPr lang="en-US" i="1" baseline="0" dirty="0" err="1"/>
              <a:t>group_by</a:t>
            </a:r>
            <a:r>
              <a:rPr lang="en-US" i="0" baseline="0" dirty="0"/>
              <a:t> only includes groups that are present in the data frame. It appears that in our dataset most patients are only seen in a single department, so the vast majority of theoretical </a:t>
            </a:r>
            <a:r>
              <a:rPr lang="en-US" i="0" baseline="0" dirty="0" err="1"/>
              <a:t>patient_id</a:t>
            </a:r>
            <a:r>
              <a:rPr lang="en-US" i="0" baseline="0" dirty="0"/>
              <a:t>-department combinations have no observations.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we can apply </a:t>
            </a:r>
            <a:r>
              <a:rPr lang="en-US" i="1" dirty="0"/>
              <a:t>summarize()</a:t>
            </a:r>
            <a:r>
              <a:rPr lang="en-US" dirty="0"/>
              <a:t> to a full data</a:t>
            </a:r>
            <a:r>
              <a:rPr lang="en-US" baseline="0" dirty="0"/>
              <a:t> frame, we can apply </a:t>
            </a:r>
            <a:r>
              <a:rPr lang="en-US" i="1" baseline="0" dirty="0"/>
              <a:t>summarize()</a:t>
            </a:r>
            <a:r>
              <a:rPr lang="en-US" i="0" baseline="0" dirty="0"/>
              <a:t> to each group separately.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8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worked for mean, because we did not need to separate out observations by patient to</a:t>
            </a:r>
            <a:r>
              <a:rPr lang="en-US" baseline="0" dirty="0"/>
              <a:t> calculate the mean.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33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</a:t>
            </a:r>
            <a:r>
              <a:rPr lang="en-US" baseline="0" dirty="0"/>
              <a:t> we are nesting two levels of summarization. This can be confusing, so it is useful to walk through step-by-step. The first summarization is applied to each patient separately (groups separately). The second summarization is applied to the full data frame and summarizes the (patient) summary.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a function</a:t>
            </a:r>
            <a:r>
              <a:rPr lang="en-US" baseline="0" dirty="0"/>
              <a:t> (or functions)</a:t>
            </a:r>
            <a:r>
              <a:rPr lang="en-US" dirty="0"/>
              <a:t> to all observations of a variable and return a single value, or summary.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911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Swap </a:t>
            </a:r>
            <a:r>
              <a:rPr lang="en-US" i="1" dirty="0"/>
              <a:t>mean</a:t>
            </a:r>
            <a:r>
              <a:rPr lang="en-US" dirty="0"/>
              <a:t> for </a:t>
            </a:r>
            <a:r>
              <a:rPr lang="en-US" i="1" dirty="0"/>
              <a:t>median.</a:t>
            </a:r>
            <a:r>
              <a:rPr lang="en-US" i="0" baseline="0" dirty="0"/>
              <a:t> First, calculate the number of orders per patient. Then calculate the median of those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43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focus on `TSH` values, we need to filter the observations.</a:t>
            </a:r>
            <a:r>
              <a:rPr lang="en-US" baseline="0" dirty="0"/>
              <a:t> The order of observations is critical here. The filter could also be applied after the </a:t>
            </a:r>
            <a:r>
              <a:rPr lang="en-US" baseline="0" dirty="0" err="1"/>
              <a:t>group_by</a:t>
            </a:r>
            <a:r>
              <a:rPr lang="en-US" baseline="0" dirty="0"/>
              <a:t>-summarize. But, that would be much less efficient, because it would summarize all tests and then throw out all except for TSH.</a:t>
            </a:r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50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quantile function ranks values and identifies values at specific percentiles, such</a:t>
            </a:r>
            <a:r>
              <a:rPr lang="en-US" baseline="0" dirty="0"/>
              <a:t> as the value such that only 5% of values are lower. This is a good way of describing a distribution, or the range of commonly observed results, especially or non-normally distributed variables.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00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</a:t>
            </a:r>
            <a:r>
              <a:rPr lang="en-US" baseline="0" dirty="0"/>
              <a:t>, the second </a:t>
            </a:r>
            <a:r>
              <a:rPr lang="en-US" i="1" baseline="0" dirty="0"/>
              <a:t>summarize()</a:t>
            </a:r>
            <a:r>
              <a:rPr lang="en-US" baseline="0" dirty="0"/>
              <a:t> calculates the </a:t>
            </a:r>
            <a:r>
              <a:rPr lang="en-US" i="1" baseline="0" dirty="0"/>
              <a:t>mean</a:t>
            </a:r>
            <a:r>
              <a:rPr lang="en-US" baseline="0" dirty="0"/>
              <a:t> </a:t>
            </a:r>
            <a:r>
              <a:rPr lang="en-US" i="1" baseline="0" dirty="0" err="1"/>
              <a:t>order_count</a:t>
            </a:r>
            <a:r>
              <a:rPr lang="en-US" baseline="0" dirty="0"/>
              <a:t> across patients separately within each </a:t>
            </a:r>
            <a:r>
              <a:rPr lang="en-US" i="1" baseline="0" dirty="0"/>
              <a:t>department</a:t>
            </a:r>
            <a:r>
              <a:rPr lang="en-US" baseline="0" dirty="0"/>
              <a:t> (group). The final result is an ungrouped data frame, because the second </a:t>
            </a:r>
            <a:r>
              <a:rPr lang="en-US" i="1" baseline="0" dirty="0"/>
              <a:t>summarize()</a:t>
            </a:r>
            <a:r>
              <a:rPr lang="en-US" baseline="0" dirty="0"/>
              <a:t> rolls up the </a:t>
            </a:r>
            <a:r>
              <a:rPr lang="en-US" i="1" baseline="0" dirty="0"/>
              <a:t>department </a:t>
            </a:r>
            <a:r>
              <a:rPr lang="en-US" baseline="0" dirty="0"/>
              <a:t>groups.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69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77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n()</a:t>
            </a:r>
            <a:r>
              <a:rPr lang="en-US" baseline="0" dirty="0"/>
              <a:t> returns the number of observations or rows for a data frame.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that to simplify the data frame, we first will select 2 variables and include the first 4 observations.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0786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n_distinct</a:t>
            </a:r>
            <a:r>
              <a:rPr lang="en-US" dirty="0"/>
              <a:t>() counts the number of distinct,</a:t>
            </a:r>
            <a:r>
              <a:rPr lang="en-US" baseline="0" dirty="0"/>
              <a:t> or unique, observations. So, while there are 4 rows, there are only 2 distinct </a:t>
            </a:r>
            <a:r>
              <a:rPr lang="en-US" baseline="0" dirty="0" err="1"/>
              <a:t>patient_id’s</a:t>
            </a:r>
            <a:r>
              <a:rPr lang="en-US" baseline="0" dirty="0"/>
              <a:t>.</a:t>
            </a:r>
            <a:endParaRPr dirty="0"/>
          </a:p>
        </p:txBody>
      </p:sp>
      <p:sp>
        <p:nvSpPr>
          <p:cNvPr id="290" name="Google Shape;29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520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23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mean is the sum of observations divided by the count</a:t>
            </a:r>
            <a:r>
              <a:rPr lang="en-US" baseline="0" dirty="0"/>
              <a:t> of the observations, we can calculate means by calculating these individual components and then dividing the sum by the count.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this could also have been done in several steps, in which each step were saved to an object and then that object were passed to the next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Notice the variable naming convention used here. We tried to use variable names following </a:t>
            </a:r>
            <a:r>
              <a:rPr lang="en-US" baseline="0" dirty="0" err="1"/>
              <a:t>tidyverse</a:t>
            </a:r>
            <a:r>
              <a:rPr lang="en-US" baseline="0" dirty="0"/>
              <a:t> conventions, in which the name fully describes the variable, but is as compact as possible. </a:t>
            </a:r>
            <a:r>
              <a:rPr lang="en-US" i="0" baseline="0" dirty="0"/>
              <a:t>These are tough! For example, </a:t>
            </a:r>
            <a:r>
              <a:rPr lang="en-US" i="1" baseline="0" dirty="0" err="1"/>
              <a:t>order_count</a:t>
            </a:r>
            <a:r>
              <a:rPr lang="en-US" i="0" baseline="0" dirty="0"/>
              <a:t> could be simplified to </a:t>
            </a:r>
            <a:r>
              <a:rPr lang="en-US" i="1" baseline="0" dirty="0"/>
              <a:t>count</a:t>
            </a:r>
            <a:r>
              <a:rPr lang="en-US" i="0" baseline="0" dirty="0"/>
              <a:t>, but then it would not be distinguishable from </a:t>
            </a:r>
            <a:r>
              <a:rPr lang="en-US" i="1" baseline="0" dirty="0" err="1"/>
              <a:t>pt_count</a:t>
            </a:r>
            <a:r>
              <a:rPr lang="en-US" i="0" baseline="0" dirty="0"/>
              <a:t>. We have added the summarization operation to the end of the variable name (e.g. </a:t>
            </a:r>
            <a:r>
              <a:rPr lang="en-US" i="0" baseline="0" dirty="0" err="1"/>
              <a:t>xxxxxxxx_mean</a:t>
            </a:r>
            <a:r>
              <a:rPr lang="en-US" i="0" baseline="0" dirty="0"/>
              <a:t>) so the source quantity comes first, but this could be reversed and placed at the front.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381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</a:t>
            </a:r>
            <a:r>
              <a:rPr lang="en-US" baseline="0" dirty="0"/>
              <a:t> many native summary functions from base R and </a:t>
            </a:r>
            <a:r>
              <a:rPr lang="en-US" baseline="0" dirty="0" err="1"/>
              <a:t>dplyr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result_time</a:t>
            </a:r>
            <a:r>
              <a:rPr lang="en-US" i="0" dirty="0"/>
              <a:t> is missing for</a:t>
            </a:r>
            <a:r>
              <a:rPr lang="en-US" i="0" baseline="0" dirty="0"/>
              <a:t> some orders, presumably because the tests were never resulted. Missing data, indicated as </a:t>
            </a:r>
            <a:r>
              <a:rPr lang="en-US" i="1" baseline="0" dirty="0"/>
              <a:t>NA</a:t>
            </a:r>
            <a:r>
              <a:rPr lang="en-US" i="0" baseline="0" dirty="0"/>
              <a:t>, can be really important. Ignoring missingness can lead to incorrect interpretation due to implicit bias. Some functions will automatically throw out missing data, and just print a warning, like </a:t>
            </a:r>
            <a:r>
              <a:rPr lang="en-US" i="0" baseline="0" dirty="0" err="1"/>
              <a:t>ggplot</a:t>
            </a:r>
            <a:r>
              <a:rPr lang="en-US" i="0" baseline="0" dirty="0"/>
              <a:t> functions. However, others will throw and error or return </a:t>
            </a:r>
            <a:r>
              <a:rPr lang="en-US" i="1" baseline="0" dirty="0"/>
              <a:t>NA</a:t>
            </a:r>
            <a:r>
              <a:rPr lang="en-US" i="0" baseline="0" dirty="0"/>
              <a:t>. This can be annoying, because it creates extra work. But, it is a much safer practice, because it forces you to explicitly handle missing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7/13/19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5</a:t>
            </a:r>
          </a:p>
          <a:p>
            <a:r>
              <a:rPr lang="en-US" sz="2800" b="1" dirty="0"/>
              <a:t>Summarize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3345" y="2315195"/>
            <a:ext cx="11485600" cy="201506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1) Mean count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776" y="4699451"/>
            <a:ext cx="6794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5821" y="2315194"/>
            <a:ext cx="11603124" cy="198353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8" y="2490782"/>
            <a:ext cx="12360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orders_1 &lt;- 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2026" y="716596"/>
            <a:ext cx="6096000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r>
              <a:rPr lang="en-US" sz="2800" b="1" dirty="0"/>
              <a:t>Calculate:</a:t>
            </a:r>
            <a:r>
              <a:rPr lang="en-US" sz="2800" dirty="0"/>
              <a:t> </a:t>
            </a:r>
          </a:p>
          <a:p>
            <a:r>
              <a:rPr lang="en-US" sz="2800" dirty="0"/>
              <a:t>2) Mean count of orders per department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26" y="4905965"/>
            <a:ext cx="6731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4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69" y="199102"/>
            <a:ext cx="8466829" cy="6459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82" y="1020403"/>
            <a:ext cx="3152173" cy="5373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36026" y="1622323"/>
            <a:ext cx="1858297" cy="2920180"/>
          </a:xfrm>
          <a:prstGeom prst="rect">
            <a:avLst/>
          </a:prstGeom>
          <a:solidFill>
            <a:schemeClr val="dk1">
              <a:alpha val="5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rot="5400000">
            <a:off x="2323261" y="2522364"/>
            <a:ext cx="5368414" cy="2373712"/>
          </a:xfrm>
          <a:custGeom>
            <a:avLst/>
            <a:gdLst>
              <a:gd name="connsiteX0" fmla="*/ 0 w 5368414"/>
              <a:gd name="connsiteY0" fmla="*/ 2373711 h 2373711"/>
              <a:gd name="connsiteX1" fmla="*/ 593428 w 5368414"/>
              <a:gd name="connsiteY1" fmla="*/ 0 h 2373711"/>
              <a:gd name="connsiteX2" fmla="*/ 4774986 w 5368414"/>
              <a:gd name="connsiteY2" fmla="*/ 0 h 2373711"/>
              <a:gd name="connsiteX3" fmla="*/ 5368414 w 5368414"/>
              <a:gd name="connsiteY3" fmla="*/ 2373711 h 2373711"/>
              <a:gd name="connsiteX4" fmla="*/ 0 w 5368414"/>
              <a:gd name="connsiteY4" fmla="*/ 2373711 h 2373711"/>
              <a:gd name="connsiteX0" fmla="*/ 0 w 5368414"/>
              <a:gd name="connsiteY0" fmla="*/ 2373712 h 2373712"/>
              <a:gd name="connsiteX1" fmla="*/ 593428 w 5368414"/>
              <a:gd name="connsiteY1" fmla="*/ 1 h 2373712"/>
              <a:gd name="connsiteX2" fmla="*/ 3498638 w 5368414"/>
              <a:gd name="connsiteY2" fmla="*/ 0 h 2373712"/>
              <a:gd name="connsiteX3" fmla="*/ 5368414 w 5368414"/>
              <a:gd name="connsiteY3" fmla="*/ 2373712 h 2373712"/>
              <a:gd name="connsiteX4" fmla="*/ 0 w 5368414"/>
              <a:gd name="connsiteY4" fmla="*/ 2373712 h 2373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8414" h="2373712">
                <a:moveTo>
                  <a:pt x="0" y="2373712"/>
                </a:moveTo>
                <a:lnTo>
                  <a:pt x="593428" y="1"/>
                </a:lnTo>
                <a:lnTo>
                  <a:pt x="3498638" y="0"/>
                </a:lnTo>
                <a:lnTo>
                  <a:pt x="5368414" y="2373712"/>
                </a:lnTo>
                <a:lnTo>
                  <a:pt x="0" y="237371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4100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i="1" dirty="0"/>
              <a:t>summarize()</a:t>
            </a:r>
            <a:r>
              <a:rPr lang="en-US" dirty="0"/>
              <a:t> to calculate:</a:t>
            </a:r>
          </a:p>
          <a:p>
            <a:r>
              <a:rPr lang="en-US" dirty="0"/>
              <a:t>1) The date of the first (or minimum) order</a:t>
            </a:r>
          </a:p>
          <a:p>
            <a:r>
              <a:rPr lang="en-US" dirty="0"/>
              <a:t>2) The median time difference between </a:t>
            </a:r>
            <a:r>
              <a:rPr lang="en-US" i="1" dirty="0" err="1"/>
              <a:t>order_time</a:t>
            </a:r>
            <a:r>
              <a:rPr lang="en-US" dirty="0"/>
              <a:t> and </a:t>
            </a:r>
            <a:r>
              <a:rPr lang="en-US" i="1" dirty="0" err="1"/>
              <a:t>result_time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*Hint* Refer to help for </a:t>
            </a:r>
            <a:r>
              <a:rPr lang="en-US" i="1" dirty="0"/>
              <a:t>NA</a:t>
            </a:r>
            <a:r>
              <a:rPr lang="en-US" dirty="0"/>
              <a:t> handling</a:t>
            </a:r>
          </a:p>
        </p:txBody>
      </p:sp>
    </p:spTree>
    <p:extLst>
      <p:ext uri="{BB962C8B-B14F-4D97-AF65-F5344CB8AC3E}">
        <p14:creationId xmlns:p14="http://schemas.microsoft.com/office/powerpoint/2010/main" val="1996682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496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order_time_min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min(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1) The minimum or first order date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24" y="4889951"/>
            <a:ext cx="2540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933124"/>
            <a:ext cx="11245577" cy="146020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543409" y="3108711"/>
            <a:ext cx="1236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mr-IN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–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result_interval_med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result_interval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  <a:r>
              <a:rPr lang="en-US" sz="2000" b="1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na.rm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2) The median time difference between </a:t>
            </a:r>
            <a:r>
              <a:rPr lang="en-US" sz="2800" dirty="0" err="1"/>
              <a:t>order_time</a:t>
            </a:r>
            <a:r>
              <a:rPr lang="en-US" sz="2800" dirty="0"/>
              <a:t> and </a:t>
            </a:r>
            <a:r>
              <a:rPr lang="en-US" sz="2800" dirty="0" err="1"/>
              <a:t>result_time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776" y="4568911"/>
            <a:ext cx="2514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/>
              <a:t>Consider:</a:t>
            </a:r>
          </a:p>
          <a:p>
            <a:r>
              <a:rPr lang="en-US" dirty="0"/>
              <a:t>How would you calculate the median number of orders for each patient?</a:t>
            </a:r>
          </a:p>
        </p:txBody>
      </p:sp>
    </p:spTree>
    <p:extLst>
      <p:ext uri="{BB962C8B-B14F-4D97-AF65-F5344CB8AC3E}">
        <p14:creationId xmlns:p14="http://schemas.microsoft.com/office/powerpoint/2010/main" val="65357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9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497319853"/>
              </p:ext>
            </p:extLst>
          </p:nvPr>
        </p:nvGraphicFramePr>
        <p:xfrm>
          <a:off x="1629651" y="2861916"/>
          <a:ext cx="3622445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5811233" y="2941197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Google Shape;154;p18"/>
          <p:cNvGraphicFramePr/>
          <p:nvPr>
            <p:extLst>
              <p:ext uri="{D42A27DB-BD31-4B8C-83A1-F6EECF244321}">
                <p14:modId xmlns:p14="http://schemas.microsoft.com/office/powerpoint/2010/main" val="448415247"/>
              </p:ext>
            </p:extLst>
          </p:nvPr>
        </p:nvGraphicFramePr>
        <p:xfrm>
          <a:off x="7218468" y="2552806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51213" y="686765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8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9" name="Google Shape;154;p18"/>
          <p:cNvGraphicFramePr/>
          <p:nvPr>
            <p:extLst>
              <p:ext uri="{D42A27DB-BD31-4B8C-83A1-F6EECF244321}">
                <p14:modId xmlns:p14="http://schemas.microsoft.com/office/powerpoint/2010/main" val="994939006"/>
              </p:ext>
            </p:extLst>
          </p:nvPr>
        </p:nvGraphicFramePr>
        <p:xfrm>
          <a:off x="7510605" y="3129289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oogle Shape;154;p18"/>
          <p:cNvGraphicFramePr/>
          <p:nvPr>
            <p:extLst>
              <p:ext uri="{D42A27DB-BD31-4B8C-83A1-F6EECF244321}">
                <p14:modId xmlns:p14="http://schemas.microsoft.com/office/powerpoint/2010/main" val="1632198300"/>
              </p:ext>
            </p:extLst>
          </p:nvPr>
        </p:nvGraphicFramePr>
        <p:xfrm>
          <a:off x="7802743" y="3705772"/>
          <a:ext cx="3622445" cy="1152966"/>
        </p:xfrm>
        <a:graphic>
          <a:graphicData uri="http://schemas.openxmlformats.org/drawingml/2006/table">
            <a:tbl>
              <a:tblPr firstRow="1" bandRow="1">
                <a:noFill/>
                <a:effectLst>
                  <a:outerShdw blurRad="50800" dist="5334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04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77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2054" y="712657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645979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704322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8" name="Google Shape;137;p17"/>
          <p:cNvSpPr/>
          <p:nvPr/>
        </p:nvSpPr>
        <p:spPr>
          <a:xfrm>
            <a:off x="3055666" y="3774494"/>
            <a:ext cx="3135583" cy="2033420"/>
          </a:xfrm>
          <a:custGeom>
            <a:avLst/>
            <a:gdLst>
              <a:gd name="connsiteX0" fmla="*/ 0 w 2183801"/>
              <a:gd name="connsiteY0" fmla="*/ 263730 h 1582350"/>
              <a:gd name="connsiteX1" fmla="*/ 263730 w 2183801"/>
              <a:gd name="connsiteY1" fmla="*/ 0 h 1582350"/>
              <a:gd name="connsiteX2" fmla="*/ 363967 w 2183801"/>
              <a:gd name="connsiteY2" fmla="*/ 0 h 1582350"/>
              <a:gd name="connsiteX3" fmla="*/ 27341 w 2183801"/>
              <a:gd name="connsiteY3" fmla="*/ -668416 h 1582350"/>
              <a:gd name="connsiteX4" fmla="*/ 909917 w 2183801"/>
              <a:gd name="connsiteY4" fmla="*/ 0 h 1582350"/>
              <a:gd name="connsiteX5" fmla="*/ 1920071 w 2183801"/>
              <a:gd name="connsiteY5" fmla="*/ 0 h 1582350"/>
              <a:gd name="connsiteX6" fmla="*/ 2183801 w 2183801"/>
              <a:gd name="connsiteY6" fmla="*/ 263730 h 1582350"/>
              <a:gd name="connsiteX7" fmla="*/ 2183801 w 2183801"/>
              <a:gd name="connsiteY7" fmla="*/ 263725 h 1582350"/>
              <a:gd name="connsiteX8" fmla="*/ 2183801 w 2183801"/>
              <a:gd name="connsiteY8" fmla="*/ 263725 h 1582350"/>
              <a:gd name="connsiteX9" fmla="*/ 2183801 w 2183801"/>
              <a:gd name="connsiteY9" fmla="*/ 659313 h 1582350"/>
              <a:gd name="connsiteX10" fmla="*/ 2183801 w 2183801"/>
              <a:gd name="connsiteY10" fmla="*/ 1318620 h 1582350"/>
              <a:gd name="connsiteX11" fmla="*/ 1920071 w 2183801"/>
              <a:gd name="connsiteY11" fmla="*/ 1582350 h 1582350"/>
              <a:gd name="connsiteX12" fmla="*/ 909917 w 2183801"/>
              <a:gd name="connsiteY12" fmla="*/ 1582350 h 1582350"/>
              <a:gd name="connsiteX13" fmla="*/ 363967 w 2183801"/>
              <a:gd name="connsiteY13" fmla="*/ 1582350 h 1582350"/>
              <a:gd name="connsiteX14" fmla="*/ 363967 w 2183801"/>
              <a:gd name="connsiteY14" fmla="*/ 1582350 h 1582350"/>
              <a:gd name="connsiteX15" fmla="*/ 263730 w 2183801"/>
              <a:gd name="connsiteY15" fmla="*/ 1582350 h 1582350"/>
              <a:gd name="connsiteX16" fmla="*/ 0 w 2183801"/>
              <a:gd name="connsiteY16" fmla="*/ 1318620 h 1582350"/>
              <a:gd name="connsiteX17" fmla="*/ 0 w 2183801"/>
              <a:gd name="connsiteY17" fmla="*/ 659313 h 1582350"/>
              <a:gd name="connsiteX18" fmla="*/ 0 w 2183801"/>
              <a:gd name="connsiteY18" fmla="*/ 263725 h 1582350"/>
              <a:gd name="connsiteX19" fmla="*/ 0 w 2183801"/>
              <a:gd name="connsiteY19" fmla="*/ 263725 h 1582350"/>
              <a:gd name="connsiteX20" fmla="*/ 0 w 2183801"/>
              <a:gd name="connsiteY20" fmla="*/ 263730 h 1582350"/>
              <a:gd name="connsiteX0" fmla="*/ 0 w 2183801"/>
              <a:gd name="connsiteY0" fmla="*/ 932146 h 2250766"/>
              <a:gd name="connsiteX1" fmla="*/ 263730 w 2183801"/>
              <a:gd name="connsiteY1" fmla="*/ 668416 h 2250766"/>
              <a:gd name="connsiteX2" fmla="*/ 536687 w 2183801"/>
              <a:gd name="connsiteY2" fmla="*/ 668416 h 2250766"/>
              <a:gd name="connsiteX3" fmla="*/ 27341 w 2183801"/>
              <a:gd name="connsiteY3" fmla="*/ 0 h 2250766"/>
              <a:gd name="connsiteX4" fmla="*/ 909917 w 2183801"/>
              <a:gd name="connsiteY4" fmla="*/ 668416 h 2250766"/>
              <a:gd name="connsiteX5" fmla="*/ 1920071 w 2183801"/>
              <a:gd name="connsiteY5" fmla="*/ 668416 h 2250766"/>
              <a:gd name="connsiteX6" fmla="*/ 2183801 w 2183801"/>
              <a:gd name="connsiteY6" fmla="*/ 932146 h 2250766"/>
              <a:gd name="connsiteX7" fmla="*/ 2183801 w 2183801"/>
              <a:gd name="connsiteY7" fmla="*/ 932141 h 2250766"/>
              <a:gd name="connsiteX8" fmla="*/ 2183801 w 2183801"/>
              <a:gd name="connsiteY8" fmla="*/ 932141 h 2250766"/>
              <a:gd name="connsiteX9" fmla="*/ 2183801 w 2183801"/>
              <a:gd name="connsiteY9" fmla="*/ 1327729 h 2250766"/>
              <a:gd name="connsiteX10" fmla="*/ 2183801 w 2183801"/>
              <a:gd name="connsiteY10" fmla="*/ 1987036 h 2250766"/>
              <a:gd name="connsiteX11" fmla="*/ 1920071 w 2183801"/>
              <a:gd name="connsiteY11" fmla="*/ 2250766 h 2250766"/>
              <a:gd name="connsiteX12" fmla="*/ 909917 w 2183801"/>
              <a:gd name="connsiteY12" fmla="*/ 2250766 h 2250766"/>
              <a:gd name="connsiteX13" fmla="*/ 363967 w 2183801"/>
              <a:gd name="connsiteY13" fmla="*/ 2250766 h 2250766"/>
              <a:gd name="connsiteX14" fmla="*/ 363967 w 2183801"/>
              <a:gd name="connsiteY14" fmla="*/ 2250766 h 2250766"/>
              <a:gd name="connsiteX15" fmla="*/ 263730 w 2183801"/>
              <a:gd name="connsiteY15" fmla="*/ 2250766 h 2250766"/>
              <a:gd name="connsiteX16" fmla="*/ 0 w 2183801"/>
              <a:gd name="connsiteY16" fmla="*/ 1987036 h 2250766"/>
              <a:gd name="connsiteX17" fmla="*/ 0 w 2183801"/>
              <a:gd name="connsiteY17" fmla="*/ 1327729 h 2250766"/>
              <a:gd name="connsiteX18" fmla="*/ 0 w 2183801"/>
              <a:gd name="connsiteY18" fmla="*/ 932141 h 2250766"/>
              <a:gd name="connsiteX19" fmla="*/ 0 w 2183801"/>
              <a:gd name="connsiteY19" fmla="*/ 932141 h 2250766"/>
              <a:gd name="connsiteX20" fmla="*/ 0 w 2183801"/>
              <a:gd name="connsiteY20" fmla="*/ 932146 h 2250766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909917 w 2423251"/>
              <a:gd name="connsiteY4" fmla="*/ 690730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536687 w 2423251"/>
              <a:gd name="connsiteY2" fmla="*/ 690730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423251"/>
              <a:gd name="connsiteY0" fmla="*/ 954460 h 2273080"/>
              <a:gd name="connsiteX1" fmla="*/ 263730 w 2423251"/>
              <a:gd name="connsiteY1" fmla="*/ 690730 h 2273080"/>
              <a:gd name="connsiteX2" fmla="*/ 1209057 w 2423251"/>
              <a:gd name="connsiteY2" fmla="*/ 668416 h 2273080"/>
              <a:gd name="connsiteX3" fmla="*/ 2423251 w 2423251"/>
              <a:gd name="connsiteY3" fmla="*/ 0 h 2273080"/>
              <a:gd name="connsiteX4" fmla="*/ 1478117 w 2423251"/>
              <a:gd name="connsiteY4" fmla="*/ 701888 h 2273080"/>
              <a:gd name="connsiteX5" fmla="*/ 1920071 w 2423251"/>
              <a:gd name="connsiteY5" fmla="*/ 690730 h 2273080"/>
              <a:gd name="connsiteX6" fmla="*/ 2183801 w 2423251"/>
              <a:gd name="connsiteY6" fmla="*/ 954460 h 2273080"/>
              <a:gd name="connsiteX7" fmla="*/ 2183801 w 2423251"/>
              <a:gd name="connsiteY7" fmla="*/ 954455 h 2273080"/>
              <a:gd name="connsiteX8" fmla="*/ 2183801 w 2423251"/>
              <a:gd name="connsiteY8" fmla="*/ 954455 h 2273080"/>
              <a:gd name="connsiteX9" fmla="*/ 2183801 w 2423251"/>
              <a:gd name="connsiteY9" fmla="*/ 1350043 h 2273080"/>
              <a:gd name="connsiteX10" fmla="*/ 2183801 w 2423251"/>
              <a:gd name="connsiteY10" fmla="*/ 2009350 h 2273080"/>
              <a:gd name="connsiteX11" fmla="*/ 1920071 w 2423251"/>
              <a:gd name="connsiteY11" fmla="*/ 2273080 h 2273080"/>
              <a:gd name="connsiteX12" fmla="*/ 909917 w 2423251"/>
              <a:gd name="connsiteY12" fmla="*/ 2273080 h 2273080"/>
              <a:gd name="connsiteX13" fmla="*/ 363967 w 2423251"/>
              <a:gd name="connsiteY13" fmla="*/ 2273080 h 2273080"/>
              <a:gd name="connsiteX14" fmla="*/ 363967 w 2423251"/>
              <a:gd name="connsiteY14" fmla="*/ 2273080 h 2273080"/>
              <a:gd name="connsiteX15" fmla="*/ 263730 w 2423251"/>
              <a:gd name="connsiteY15" fmla="*/ 2273080 h 2273080"/>
              <a:gd name="connsiteX16" fmla="*/ 0 w 2423251"/>
              <a:gd name="connsiteY16" fmla="*/ 2009350 h 2273080"/>
              <a:gd name="connsiteX17" fmla="*/ 0 w 2423251"/>
              <a:gd name="connsiteY17" fmla="*/ 1350043 h 2273080"/>
              <a:gd name="connsiteX18" fmla="*/ 0 w 2423251"/>
              <a:gd name="connsiteY18" fmla="*/ 954455 h 2273080"/>
              <a:gd name="connsiteX19" fmla="*/ 0 w 2423251"/>
              <a:gd name="connsiteY19" fmla="*/ 954455 h 2273080"/>
              <a:gd name="connsiteX20" fmla="*/ 0 w 2423251"/>
              <a:gd name="connsiteY20" fmla="*/ 954460 h 2273080"/>
              <a:gd name="connsiteX0" fmla="*/ 0 w 2183801"/>
              <a:gd name="connsiteY0" fmla="*/ 1046506 h 2365126"/>
              <a:gd name="connsiteX1" fmla="*/ 263730 w 2183801"/>
              <a:gd name="connsiteY1" fmla="*/ 782776 h 2365126"/>
              <a:gd name="connsiteX2" fmla="*/ 1209057 w 2183801"/>
              <a:gd name="connsiteY2" fmla="*/ 760462 h 2365126"/>
              <a:gd name="connsiteX3" fmla="*/ 1961588 w 2183801"/>
              <a:gd name="connsiteY3" fmla="*/ 0 h 2365126"/>
              <a:gd name="connsiteX4" fmla="*/ 1478117 w 2183801"/>
              <a:gd name="connsiteY4" fmla="*/ 793934 h 2365126"/>
              <a:gd name="connsiteX5" fmla="*/ 1920071 w 2183801"/>
              <a:gd name="connsiteY5" fmla="*/ 782776 h 2365126"/>
              <a:gd name="connsiteX6" fmla="*/ 2183801 w 2183801"/>
              <a:gd name="connsiteY6" fmla="*/ 1046506 h 2365126"/>
              <a:gd name="connsiteX7" fmla="*/ 2183801 w 2183801"/>
              <a:gd name="connsiteY7" fmla="*/ 1046501 h 2365126"/>
              <a:gd name="connsiteX8" fmla="*/ 2183801 w 2183801"/>
              <a:gd name="connsiteY8" fmla="*/ 1046501 h 2365126"/>
              <a:gd name="connsiteX9" fmla="*/ 2183801 w 2183801"/>
              <a:gd name="connsiteY9" fmla="*/ 1442089 h 2365126"/>
              <a:gd name="connsiteX10" fmla="*/ 2183801 w 2183801"/>
              <a:gd name="connsiteY10" fmla="*/ 2101396 h 2365126"/>
              <a:gd name="connsiteX11" fmla="*/ 1920071 w 2183801"/>
              <a:gd name="connsiteY11" fmla="*/ 2365126 h 2365126"/>
              <a:gd name="connsiteX12" fmla="*/ 909917 w 2183801"/>
              <a:gd name="connsiteY12" fmla="*/ 2365126 h 2365126"/>
              <a:gd name="connsiteX13" fmla="*/ 363967 w 2183801"/>
              <a:gd name="connsiteY13" fmla="*/ 2365126 h 2365126"/>
              <a:gd name="connsiteX14" fmla="*/ 363967 w 2183801"/>
              <a:gd name="connsiteY14" fmla="*/ 2365126 h 2365126"/>
              <a:gd name="connsiteX15" fmla="*/ 263730 w 2183801"/>
              <a:gd name="connsiteY15" fmla="*/ 2365126 h 2365126"/>
              <a:gd name="connsiteX16" fmla="*/ 0 w 2183801"/>
              <a:gd name="connsiteY16" fmla="*/ 2101396 h 2365126"/>
              <a:gd name="connsiteX17" fmla="*/ 0 w 2183801"/>
              <a:gd name="connsiteY17" fmla="*/ 1442089 h 2365126"/>
              <a:gd name="connsiteX18" fmla="*/ 0 w 2183801"/>
              <a:gd name="connsiteY18" fmla="*/ 1046501 h 2365126"/>
              <a:gd name="connsiteX19" fmla="*/ 0 w 2183801"/>
              <a:gd name="connsiteY19" fmla="*/ 1046501 h 2365126"/>
              <a:gd name="connsiteX20" fmla="*/ 0 w 2183801"/>
              <a:gd name="connsiteY20" fmla="*/ 1046506 h 2365126"/>
              <a:gd name="connsiteX0" fmla="*/ 0 w 2183801"/>
              <a:gd name="connsiteY0" fmla="*/ 1129596 h 2448216"/>
              <a:gd name="connsiteX1" fmla="*/ 263730 w 2183801"/>
              <a:gd name="connsiteY1" fmla="*/ 865866 h 2448216"/>
              <a:gd name="connsiteX2" fmla="*/ 1209057 w 2183801"/>
              <a:gd name="connsiteY2" fmla="*/ 843552 h 2448216"/>
              <a:gd name="connsiteX3" fmla="*/ 1806423 w 2183801"/>
              <a:gd name="connsiteY3" fmla="*/ 0 h 2448216"/>
              <a:gd name="connsiteX4" fmla="*/ 1478117 w 2183801"/>
              <a:gd name="connsiteY4" fmla="*/ 877024 h 2448216"/>
              <a:gd name="connsiteX5" fmla="*/ 1920071 w 2183801"/>
              <a:gd name="connsiteY5" fmla="*/ 865866 h 2448216"/>
              <a:gd name="connsiteX6" fmla="*/ 2183801 w 2183801"/>
              <a:gd name="connsiteY6" fmla="*/ 1129596 h 2448216"/>
              <a:gd name="connsiteX7" fmla="*/ 2183801 w 2183801"/>
              <a:gd name="connsiteY7" fmla="*/ 1129591 h 2448216"/>
              <a:gd name="connsiteX8" fmla="*/ 2183801 w 2183801"/>
              <a:gd name="connsiteY8" fmla="*/ 1129591 h 2448216"/>
              <a:gd name="connsiteX9" fmla="*/ 2183801 w 2183801"/>
              <a:gd name="connsiteY9" fmla="*/ 1525179 h 2448216"/>
              <a:gd name="connsiteX10" fmla="*/ 2183801 w 2183801"/>
              <a:gd name="connsiteY10" fmla="*/ 2184486 h 2448216"/>
              <a:gd name="connsiteX11" fmla="*/ 1920071 w 2183801"/>
              <a:gd name="connsiteY11" fmla="*/ 2448216 h 2448216"/>
              <a:gd name="connsiteX12" fmla="*/ 909917 w 2183801"/>
              <a:gd name="connsiteY12" fmla="*/ 2448216 h 2448216"/>
              <a:gd name="connsiteX13" fmla="*/ 363967 w 2183801"/>
              <a:gd name="connsiteY13" fmla="*/ 2448216 h 2448216"/>
              <a:gd name="connsiteX14" fmla="*/ 363967 w 2183801"/>
              <a:gd name="connsiteY14" fmla="*/ 2448216 h 2448216"/>
              <a:gd name="connsiteX15" fmla="*/ 263730 w 2183801"/>
              <a:gd name="connsiteY15" fmla="*/ 2448216 h 2448216"/>
              <a:gd name="connsiteX16" fmla="*/ 0 w 2183801"/>
              <a:gd name="connsiteY16" fmla="*/ 2184486 h 2448216"/>
              <a:gd name="connsiteX17" fmla="*/ 0 w 2183801"/>
              <a:gd name="connsiteY17" fmla="*/ 1525179 h 2448216"/>
              <a:gd name="connsiteX18" fmla="*/ 0 w 2183801"/>
              <a:gd name="connsiteY18" fmla="*/ 1129591 h 2448216"/>
              <a:gd name="connsiteX19" fmla="*/ 0 w 2183801"/>
              <a:gd name="connsiteY19" fmla="*/ 1129591 h 2448216"/>
              <a:gd name="connsiteX20" fmla="*/ 0 w 2183801"/>
              <a:gd name="connsiteY20" fmla="*/ 1129596 h 244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83801" h="2448216">
                <a:moveTo>
                  <a:pt x="0" y="1129596"/>
                </a:moveTo>
                <a:cubicBezTo>
                  <a:pt x="0" y="983942"/>
                  <a:pt x="118076" y="865866"/>
                  <a:pt x="263730" y="865866"/>
                </a:cubicBezTo>
                <a:lnTo>
                  <a:pt x="1209057" y="843552"/>
                </a:lnTo>
                <a:lnTo>
                  <a:pt x="1806423" y="0"/>
                </a:lnTo>
                <a:lnTo>
                  <a:pt x="1478117" y="877024"/>
                </a:lnTo>
                <a:lnTo>
                  <a:pt x="1920071" y="865866"/>
                </a:lnTo>
                <a:cubicBezTo>
                  <a:pt x="2065725" y="865866"/>
                  <a:pt x="2183801" y="983942"/>
                  <a:pt x="2183801" y="1129596"/>
                </a:cubicBezTo>
                <a:lnTo>
                  <a:pt x="2183801" y="1129591"/>
                </a:lnTo>
                <a:lnTo>
                  <a:pt x="2183801" y="1129591"/>
                </a:lnTo>
                <a:lnTo>
                  <a:pt x="2183801" y="1525179"/>
                </a:lnTo>
                <a:lnTo>
                  <a:pt x="2183801" y="2184486"/>
                </a:lnTo>
                <a:cubicBezTo>
                  <a:pt x="2183801" y="2330140"/>
                  <a:pt x="2065725" y="2448216"/>
                  <a:pt x="1920071" y="2448216"/>
                </a:cubicBezTo>
                <a:lnTo>
                  <a:pt x="909917" y="2448216"/>
                </a:lnTo>
                <a:lnTo>
                  <a:pt x="363967" y="2448216"/>
                </a:lnTo>
                <a:lnTo>
                  <a:pt x="363967" y="2448216"/>
                </a:lnTo>
                <a:lnTo>
                  <a:pt x="263730" y="2448216"/>
                </a:lnTo>
                <a:cubicBezTo>
                  <a:pt x="118076" y="2448216"/>
                  <a:pt x="0" y="2330140"/>
                  <a:pt x="0" y="2184486"/>
                </a:cubicBezTo>
                <a:lnTo>
                  <a:pt x="0" y="1525179"/>
                </a:lnTo>
                <a:lnTo>
                  <a:pt x="0" y="1129591"/>
                </a:lnTo>
                <a:lnTo>
                  <a:pt x="0" y="1129591"/>
                </a:lnTo>
                <a:lnTo>
                  <a:pt x="0" y="1129596"/>
                </a:lnTo>
                <a:close/>
              </a:path>
            </a:pathLst>
          </a:cu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9" name="Google Shape;138;p17"/>
          <p:cNvSpPr txBox="1"/>
          <p:nvPr/>
        </p:nvSpPr>
        <p:spPr>
          <a:xfrm>
            <a:off x="3210763" y="4664104"/>
            <a:ext cx="2913812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of variable to group by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296;p32"/>
          <p:cNvSpPr txBox="1"/>
          <p:nvPr/>
        </p:nvSpPr>
        <p:spPr>
          <a:xfrm>
            <a:off x="1072054" y="2075342"/>
            <a:ext cx="1076259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Grouping observations based on a specific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variable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’s values</a:t>
            </a:r>
            <a:endParaRPr sz="32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149917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0759" y="742329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271517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00630" y="1684817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541" y="3909339"/>
            <a:ext cx="6124154" cy="224942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46981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1441"/>
          <a:stretch/>
        </p:blipFill>
        <p:spPr>
          <a:xfrm>
            <a:off x="2836016" y="3937000"/>
            <a:ext cx="6114309" cy="21750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4510" y="778672"/>
            <a:ext cx="2628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5" name="Google Shape;131;p17"/>
          <p:cNvSpPr/>
          <p:nvPr/>
        </p:nvSpPr>
        <p:spPr>
          <a:xfrm>
            <a:off x="1072055" y="225545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1760075" y="2313797"/>
            <a:ext cx="84244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32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department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800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1139593" y="1684817"/>
            <a:ext cx="989258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Group observations by </a:t>
            </a:r>
            <a:r>
              <a:rPr lang="en-US" sz="3200" i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patient_id</a:t>
            </a:r>
            <a:r>
              <a:rPr lang="en-US" sz="3200" i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i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department</a:t>
            </a:r>
            <a:endParaRPr sz="3200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36016" y="4165600"/>
            <a:ext cx="5893916" cy="321333"/>
          </a:xfrm>
          <a:prstGeom prst="round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</p:spTree>
    <p:extLst>
      <p:ext uri="{BB962C8B-B14F-4D97-AF65-F5344CB8AC3E}">
        <p14:creationId xmlns:p14="http://schemas.microsoft.com/office/powerpoint/2010/main" val="2087009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solidFill>
                  <a:schemeClr val="tx1"/>
                </a:solidFill>
              </a:rPr>
              <a:t>group_by</a:t>
            </a:r>
            <a:r>
              <a:rPr lang="en-US" sz="5400" dirty="0">
                <a:solidFill>
                  <a:schemeClr val="tx1"/>
                </a:solidFill>
              </a:rPr>
              <a:t>() %&gt;% summarize()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7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90984" y="758471"/>
            <a:ext cx="2468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>
                <a:latin typeface="+mj-lt"/>
                <a:sym typeface="Calibri"/>
              </a:rPr>
              <a:t>group_by</a:t>
            </a:r>
            <a:r>
              <a:rPr lang="en-US" sz="5400" dirty="0">
                <a:latin typeface="+mj-lt"/>
                <a:sym typeface="Calibri"/>
              </a:rPr>
              <a:t>()</a:t>
            </a:r>
            <a:endParaRPr lang="en-US" sz="5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1663" y="783873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21410" y="831373"/>
            <a:ext cx="1598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%&gt;%</a:t>
            </a:r>
            <a:endParaRPr lang="en-US" sz="5400" dirty="0">
              <a:latin typeface="+mj-lt"/>
            </a:endParaRPr>
          </a:p>
        </p:txBody>
      </p:sp>
      <p:graphicFrame>
        <p:nvGraphicFramePr>
          <p:cNvPr id="3" name="Google Shape;154;p18"/>
          <p:cNvGraphicFramePr/>
          <p:nvPr>
            <p:extLst>
              <p:ext uri="{D42A27DB-BD31-4B8C-83A1-F6EECF244321}">
                <p14:modId xmlns:p14="http://schemas.microsoft.com/office/powerpoint/2010/main" val="1990735559"/>
              </p:ext>
            </p:extLst>
          </p:nvPr>
        </p:nvGraphicFramePr>
        <p:xfrm>
          <a:off x="1606351" y="2967054"/>
          <a:ext cx="2401947" cy="269025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ight Arrow 3"/>
          <p:cNvSpPr/>
          <p:nvPr/>
        </p:nvSpPr>
        <p:spPr>
          <a:xfrm>
            <a:off x="4268089" y="396051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77727" y="4303413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350840" y="2931327"/>
            <a:ext cx="2476438" cy="2690254"/>
            <a:chOff x="4377469" y="1940727"/>
            <a:chExt cx="2476438" cy="2690254"/>
          </a:xfrm>
        </p:grpSpPr>
        <p:graphicFrame>
          <p:nvGraphicFramePr>
            <p:cNvPr id="5" name="Google Shape;154;p18"/>
            <p:cNvGraphicFramePr/>
            <p:nvPr>
              <p:extLst>
                <p:ext uri="{D42A27DB-BD31-4B8C-83A1-F6EECF244321}">
                  <p14:modId xmlns:p14="http://schemas.microsoft.com/office/powerpoint/2010/main" val="135046913"/>
                </p:ext>
              </p:extLst>
            </p:nvPr>
          </p:nvGraphicFramePr>
          <p:xfrm>
            <a:off x="4451960" y="1940727"/>
            <a:ext cx="2401947" cy="2690254"/>
          </p:xfrm>
          <a:graphic>
            <a:graphicData uri="http://schemas.openxmlformats.org/drawingml/2006/table">
              <a:tbl>
                <a:tblPr firstRow="1" bandRow="1">
                  <a:noFill/>
                  <a:effectLst/>
                </a:tblPr>
                <a:tblGrid>
                  <a:gridCol w="72450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68536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92072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767C8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3908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92B573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84322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8DB4E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3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a:txBody>
                    <a:tcPr marL="0" marR="0" marT="0" marB="0">
                      <a:lnL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FFFFFF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D0D1D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4377470" y="2241176"/>
              <a:ext cx="2476437" cy="896471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77470" y="3122313"/>
              <a:ext cx="2476437" cy="685800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7469" y="3808113"/>
              <a:ext cx="2476437" cy="754334"/>
            </a:xfrm>
            <a:prstGeom prst="roundRect">
              <a:avLst/>
            </a:prstGeom>
            <a:noFill/>
            <a:ln w="571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4" name="Google Shape;154;p18"/>
          <p:cNvGraphicFramePr/>
          <p:nvPr>
            <p:extLst>
              <p:ext uri="{D42A27DB-BD31-4B8C-83A1-F6EECF244321}">
                <p14:modId xmlns:p14="http://schemas.microsoft.com/office/powerpoint/2010/main" val="1880829079"/>
              </p:ext>
            </p:extLst>
          </p:nvPr>
        </p:nvGraphicFramePr>
        <p:xfrm>
          <a:off x="9169819" y="3482785"/>
          <a:ext cx="1409875" cy="1537288"/>
        </p:xfrm>
        <a:graphic>
          <a:graphicData uri="http://schemas.openxmlformats.org/drawingml/2006/table">
            <a:tbl>
              <a:tblPr firstRow="1" bandRow="1">
                <a:noFill/>
                <a:effectLst/>
              </a:tblPr>
              <a:tblGrid>
                <a:gridCol w="72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90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2B5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3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DB4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7" name="Google Shape;296;p32"/>
          <p:cNvSpPr txBox="1"/>
          <p:nvPr/>
        </p:nvSpPr>
        <p:spPr>
          <a:xfrm>
            <a:off x="1510050" y="2115906"/>
            <a:ext cx="7411101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3600" dirty="0">
                <a:latin typeface="Calibri"/>
                <a:ea typeface="Calibri"/>
                <a:cs typeface="Calibri"/>
                <a:sym typeface="Calibri"/>
              </a:rPr>
              <a:t>Make summaries of your data </a:t>
            </a:r>
            <a:r>
              <a:rPr lang="en-US" sz="3600" i="1" dirty="0">
                <a:latin typeface="Calibri"/>
                <a:ea typeface="Calibri"/>
                <a:cs typeface="Calibri"/>
                <a:sym typeface="Calibri"/>
              </a:rPr>
              <a:t>by group</a:t>
            </a:r>
            <a:endParaRPr sz="36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ight Arrow 17"/>
          <p:cNvSpPr/>
          <p:nvPr/>
        </p:nvSpPr>
        <p:spPr>
          <a:xfrm rot="611046">
            <a:off x="8077727" y="3682611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0988954" flipV="1">
            <a:off x="8077727" y="4892854"/>
            <a:ext cx="82296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6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3" y="2631952"/>
            <a:ext cx="10822832" cy="225729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7045" y="2866531"/>
            <a:ext cx="10693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n(),      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            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/ 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504" y="815703"/>
            <a:ext cx="106830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Re-calculate the mean order count </a:t>
            </a:r>
            <a:r>
              <a:rPr lang="en-US" sz="5400">
                <a:latin typeface="+mj-lt"/>
                <a:sym typeface="Calibri"/>
              </a:rPr>
              <a:t>per patient</a:t>
            </a:r>
            <a:endParaRPr lang="en-US" sz="54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b="1" i="1" dirty="0"/>
              <a:t>Recall</a:t>
            </a:r>
            <a:r>
              <a:rPr lang="en-US" sz="2800" i="1" dirty="0"/>
              <a:t> that we previously used summarize() and mutate() like this: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32" y="5284916"/>
            <a:ext cx="4699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0722" y="2631952"/>
            <a:ext cx="11365889" cy="2013620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321974" y="2807539"/>
            <a:ext cx="12727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sz="24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4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2019142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Let’s now use </a:t>
            </a:r>
            <a:r>
              <a:rPr lang="en-US" sz="2800" i="1" dirty="0" err="1"/>
              <a:t>group_by</a:t>
            </a:r>
            <a:r>
              <a:rPr lang="en-US" sz="2800" i="1" dirty="0"/>
              <a:t>() and summarize()</a:t>
            </a:r>
            <a:r>
              <a:rPr lang="mr-IN" sz="2800" i="1" dirty="0"/>
              <a:t>…</a:t>
            </a:r>
            <a:endParaRPr lang="en-US" sz="28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67440" y="830635"/>
            <a:ext cx="9128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+mj-lt"/>
                <a:sym typeface="Calibri"/>
              </a:rPr>
              <a:t>Calculate the </a:t>
            </a:r>
            <a:r>
              <a:rPr lang="en-US" sz="5400">
                <a:latin typeface="+mj-lt"/>
                <a:sym typeface="Calibri"/>
              </a:rPr>
              <a:t>mean order count per </a:t>
            </a:r>
            <a:r>
              <a:rPr lang="en-US" sz="5400" dirty="0">
                <a:latin typeface="+mj-lt"/>
                <a:sym typeface="Calibri"/>
              </a:rPr>
              <a:t>patient</a:t>
            </a:r>
            <a:endParaRPr lang="en-US" sz="5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41" y="5325008"/>
            <a:ext cx="2387600" cy="1054100"/>
          </a:xfrm>
          <a:prstGeom prst="rect">
            <a:avLst/>
          </a:prstGeom>
        </p:spPr>
      </p:pic>
      <p:sp>
        <p:nvSpPr>
          <p:cNvPr id="7" name="Hexagon 6"/>
          <p:cNvSpPr/>
          <p:nvPr/>
        </p:nvSpPr>
        <p:spPr>
          <a:xfrm>
            <a:off x="359890" y="525343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515729" y="552154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/>
          <p:cNvSpPr/>
          <p:nvPr/>
        </p:nvSpPr>
        <p:spPr>
          <a:xfrm>
            <a:off x="5796766" y="517106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90" y="4735162"/>
            <a:ext cx="2870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4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4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178175"/>
          </a:xfrm>
          <a:prstGeom prst="rect">
            <a:avLst/>
          </a:prstGeom>
        </p:spPr>
        <p:txBody>
          <a:bodyPr vert="horz" lIns="45720" tIns="45720" rIns="4572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Calculate:</a:t>
            </a:r>
          </a:p>
          <a:p>
            <a:r>
              <a:rPr lang="en-US" dirty="0"/>
              <a:t>1) The median number of orders per patient </a:t>
            </a:r>
          </a:p>
          <a:p>
            <a:r>
              <a:rPr lang="en-US" dirty="0"/>
              <a:t>2) The maximum number of TSH orders per patient</a:t>
            </a:r>
          </a:p>
          <a:p>
            <a:r>
              <a:rPr lang="en-US" dirty="0"/>
              <a:t>3) (</a:t>
            </a:r>
            <a:r>
              <a:rPr lang="en-US" i="1" dirty="0"/>
              <a:t>*Bonus*</a:t>
            </a:r>
            <a:r>
              <a:rPr lang="en-US" dirty="0"/>
              <a:t>) The 5</a:t>
            </a:r>
            <a:r>
              <a:rPr lang="en-US" baseline="30000" dirty="0"/>
              <a:t>th</a:t>
            </a:r>
            <a:r>
              <a:rPr lang="en-US" dirty="0"/>
              <a:t> and 95</a:t>
            </a:r>
            <a:r>
              <a:rPr lang="en-US" baseline="30000" dirty="0"/>
              <a:t>th</a:t>
            </a:r>
            <a:r>
              <a:rPr lang="en-US" dirty="0"/>
              <a:t> percentile of the number of orders per patient (</a:t>
            </a:r>
            <a:r>
              <a:rPr lang="en-US" i="1" dirty="0"/>
              <a:t>Hint: look up function `quantile()`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211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15356" y="2534915"/>
            <a:ext cx="10311405" cy="17863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1015357" y="2710502"/>
            <a:ext cx="12360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pt_order_count_median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median(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1) The median number of orders per patient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9195" y="4755427"/>
            <a:ext cx="2794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08657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74037" y="2784244"/>
            <a:ext cx="12360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  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proc_code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== "TSH") %&gt;%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pt_order_count_max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max(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lang="en-US" sz="2000" dirty="0">
              <a:latin typeface="Consolas" panose="020B0609020204030204" pitchFamily="49" charset="0"/>
              <a:ea typeface="Courier New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2) The maximum number of TSH orders per patient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95" y="4877251"/>
            <a:ext cx="2514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34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43408" y="2622990"/>
            <a:ext cx="11245577" cy="2065078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00643" y="2798577"/>
            <a:ext cx="122029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summarize(pt_order_count_q05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=0.05),	          			   pt_order_count_q95 = quantile(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probs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=0.95))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114" y="809034"/>
            <a:ext cx="10916787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Calculate:</a:t>
            </a:r>
          </a:p>
          <a:p>
            <a:r>
              <a:rPr lang="en-US" sz="2800" dirty="0"/>
              <a:t>3) (*Bonus*) The 5</a:t>
            </a:r>
            <a:r>
              <a:rPr lang="en-US" sz="2800" baseline="30000" dirty="0"/>
              <a:t>th</a:t>
            </a:r>
            <a:r>
              <a:rPr lang="en-US" sz="2800" dirty="0"/>
              <a:t> and 95</a:t>
            </a:r>
            <a:r>
              <a:rPr lang="en-US" sz="2800" baseline="30000" dirty="0"/>
              <a:t>th</a:t>
            </a:r>
            <a:r>
              <a:rPr lang="en-US" sz="2800" dirty="0"/>
              <a:t> percentile of the number of orders per patient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345" y="4966151"/>
            <a:ext cx="4711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528" y="737616"/>
            <a:ext cx="9720072" cy="1499616"/>
          </a:xfrm>
        </p:spPr>
        <p:txBody>
          <a:bodyPr/>
          <a:lstStyle/>
          <a:p>
            <a:r>
              <a:rPr lang="en-US" dirty="0"/>
              <a:t>Your Turn 5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 txBox="1">
            <a:spLocks/>
          </p:cNvSpPr>
          <p:nvPr/>
        </p:nvSpPr>
        <p:spPr>
          <a:xfrm>
            <a:off x="541176" y="2390775"/>
            <a:ext cx="10355424" cy="37898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4800" kern="120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Calculate the mean order count per patient for each department</a:t>
            </a:r>
          </a:p>
          <a:p>
            <a:endParaRPr lang="en-US" dirty="0"/>
          </a:p>
          <a:p>
            <a:r>
              <a:rPr lang="en-US" sz="4400" i="1" dirty="0"/>
              <a:t>Hint: summarize() rolls up a single grouping variable at a time</a:t>
            </a:r>
          </a:p>
        </p:txBody>
      </p:sp>
    </p:spTree>
    <p:extLst>
      <p:ext uri="{BB962C8B-B14F-4D97-AF65-F5344CB8AC3E}">
        <p14:creationId xmlns:p14="http://schemas.microsoft.com/office/powerpoint/2010/main" val="103535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07836"/>
            <a:ext cx="11245577" cy="1639917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217632" y="150403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683369" y="2283423"/>
            <a:ext cx="1236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pt_order_count_mean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mean(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9632" y="1146658"/>
            <a:ext cx="9853127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/>
              <a:t>Calculate the mean order count per patient for each department</a:t>
            </a:r>
          </a:p>
        </p:txBody>
      </p:sp>
      <p:sp>
        <p:nvSpPr>
          <p:cNvPr id="10" name="Hexagon 9"/>
          <p:cNvSpPr/>
          <p:nvPr/>
        </p:nvSpPr>
        <p:spPr>
          <a:xfrm>
            <a:off x="106672" y="497411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5376122" y="497411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>
            <a:off x="6514216" y="508870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45" y="4293372"/>
            <a:ext cx="4436165" cy="18321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5347" y="4370927"/>
            <a:ext cx="4833086" cy="17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Summarize variables, including calculation of summary statistics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Break apart data frames observations into groups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Combine grouping and summarization to quickly calculate basic statistics for subgroups</a:t>
            </a:r>
          </a:p>
        </p:txBody>
      </p:sp>
    </p:spTree>
    <p:extLst>
      <p:ext uri="{BB962C8B-B14F-4D97-AF65-F5344CB8AC3E}">
        <p14:creationId xmlns:p14="http://schemas.microsoft.com/office/powerpoint/2010/main" val="109252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Summarize()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758718" y="1950720"/>
            <a:ext cx="6159054" cy="89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340" y="2673888"/>
            <a:ext cx="5439827" cy="206680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765040" y="2987040"/>
            <a:ext cx="1010920" cy="175365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86757" y="750622"/>
            <a:ext cx="2830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8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847205" y="2375374"/>
            <a:ext cx="10762593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96" name="Google Shape;296;p32"/>
          <p:cNvSpPr txBox="1"/>
          <p:nvPr/>
        </p:nvSpPr>
        <p:spPr>
          <a:xfrm>
            <a:off x="847205" y="188266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35224" y="2433717"/>
            <a:ext cx="10074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32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new_variable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40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calculation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dirty="0"/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9" name="Google Shape;137;p17"/>
          <p:cNvSpPr/>
          <p:nvPr/>
        </p:nvSpPr>
        <p:spPr>
          <a:xfrm>
            <a:off x="2698230" y="4168817"/>
            <a:ext cx="2530995" cy="1557835"/>
          </a:xfrm>
          <a:prstGeom prst="wedgeRoundRectCallout">
            <a:avLst>
              <a:gd name="adj1" fmla="val 62427"/>
              <a:gd name="adj2" fmla="val -92068"/>
              <a:gd name="adj3" fmla="val 16667"/>
            </a:avLst>
          </a:prstGeom>
          <a:solidFill>
            <a:srgbClr val="78AAD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0" name="Google Shape;138;p17"/>
          <p:cNvSpPr txBox="1"/>
          <p:nvPr/>
        </p:nvSpPr>
        <p:spPr>
          <a:xfrm>
            <a:off x="2796007" y="4432660"/>
            <a:ext cx="2327721" cy="114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2652" rIns="0" bIns="0" anchor="t" anchorCtr="0">
            <a:noAutofit/>
          </a:bodyPr>
          <a:lstStyle/>
          <a:p>
            <a:pPr marL="208524" marR="2721" indent="-202061" algn="ctr">
              <a:lnSpc>
                <a:spcPct val="113506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name for new variable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72;p20"/>
          <p:cNvSpPr/>
          <p:nvPr/>
        </p:nvSpPr>
        <p:spPr>
          <a:xfrm>
            <a:off x="9100228" y="3560242"/>
            <a:ext cx="1977347" cy="2153752"/>
          </a:xfrm>
          <a:custGeom>
            <a:avLst/>
            <a:gdLst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603384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66067 h 3683787"/>
              <a:gd name="connsiteX1" fmla="*/ 356337 w 7169284"/>
              <a:gd name="connsiteY1" fmla="*/ 1066067 h 3683787"/>
              <a:gd name="connsiteX2" fmla="*/ 307986 w 7169284"/>
              <a:gd name="connsiteY2" fmla="*/ 1069320 h 3683787"/>
              <a:gd name="connsiteX3" fmla="*/ 261611 w 7169284"/>
              <a:gd name="connsiteY3" fmla="*/ 1078796 h 3683787"/>
              <a:gd name="connsiteX4" fmla="*/ 217637 w 7169284"/>
              <a:gd name="connsiteY4" fmla="*/ 1094070 h 3683787"/>
              <a:gd name="connsiteX5" fmla="*/ 176489 w 7169284"/>
              <a:gd name="connsiteY5" fmla="*/ 1114718 h 3683787"/>
              <a:gd name="connsiteX6" fmla="*/ 138592 w 7169284"/>
              <a:gd name="connsiteY6" fmla="*/ 1140316 h 3683787"/>
              <a:gd name="connsiteX7" fmla="*/ 104371 w 7169284"/>
              <a:gd name="connsiteY7" fmla="*/ 1170438 h 3683787"/>
              <a:gd name="connsiteX8" fmla="*/ 74249 w 7169284"/>
              <a:gd name="connsiteY8" fmla="*/ 1204659 h 3683787"/>
              <a:gd name="connsiteX9" fmla="*/ 48651 w 7169284"/>
              <a:gd name="connsiteY9" fmla="*/ 1242556 h 3683787"/>
              <a:gd name="connsiteX10" fmla="*/ 28003 w 7169284"/>
              <a:gd name="connsiteY10" fmla="*/ 1283704 h 3683787"/>
              <a:gd name="connsiteX11" fmla="*/ 12729 w 7169284"/>
              <a:gd name="connsiteY11" fmla="*/ 1327678 h 3683787"/>
              <a:gd name="connsiteX12" fmla="*/ 3253 w 7169284"/>
              <a:gd name="connsiteY12" fmla="*/ 1374053 h 3683787"/>
              <a:gd name="connsiteX13" fmla="*/ 0 w 7169284"/>
              <a:gd name="connsiteY13" fmla="*/ 1422404 h 3683787"/>
              <a:gd name="connsiteX14" fmla="*/ 0 w 7169284"/>
              <a:gd name="connsiteY14" fmla="*/ 3327451 h 3683787"/>
              <a:gd name="connsiteX15" fmla="*/ 3253 w 7169284"/>
              <a:gd name="connsiteY15" fmla="*/ 3375803 h 3683787"/>
              <a:gd name="connsiteX16" fmla="*/ 12729 w 7169284"/>
              <a:gd name="connsiteY16" fmla="*/ 3422178 h 3683787"/>
              <a:gd name="connsiteX17" fmla="*/ 28003 w 7169284"/>
              <a:gd name="connsiteY17" fmla="*/ 3466151 h 3683787"/>
              <a:gd name="connsiteX18" fmla="*/ 48651 w 7169284"/>
              <a:gd name="connsiteY18" fmla="*/ 3507299 h 3683787"/>
              <a:gd name="connsiteX19" fmla="*/ 74249 w 7169284"/>
              <a:gd name="connsiteY19" fmla="*/ 3545196 h 3683787"/>
              <a:gd name="connsiteX20" fmla="*/ 104371 w 7169284"/>
              <a:gd name="connsiteY20" fmla="*/ 3579417 h 3683787"/>
              <a:gd name="connsiteX21" fmla="*/ 138592 w 7169284"/>
              <a:gd name="connsiteY21" fmla="*/ 3609539 h 3683787"/>
              <a:gd name="connsiteX22" fmla="*/ 176489 w 7169284"/>
              <a:gd name="connsiteY22" fmla="*/ 3635136 h 3683787"/>
              <a:gd name="connsiteX23" fmla="*/ 217637 w 7169284"/>
              <a:gd name="connsiteY23" fmla="*/ 3655784 h 3683787"/>
              <a:gd name="connsiteX24" fmla="*/ 261611 w 7169284"/>
              <a:gd name="connsiteY24" fmla="*/ 3671059 h 3683787"/>
              <a:gd name="connsiteX25" fmla="*/ 307986 w 7169284"/>
              <a:gd name="connsiteY25" fmla="*/ 3680535 h 3683787"/>
              <a:gd name="connsiteX26" fmla="*/ 356337 w 7169284"/>
              <a:gd name="connsiteY26" fmla="*/ 3683788 h 3683787"/>
              <a:gd name="connsiteX27" fmla="*/ 6812950 w 7169284"/>
              <a:gd name="connsiteY27" fmla="*/ 3683788 h 3683787"/>
              <a:gd name="connsiteX28" fmla="*/ 6861301 w 7169284"/>
              <a:gd name="connsiteY28" fmla="*/ 3680535 h 3683787"/>
              <a:gd name="connsiteX29" fmla="*/ 6907675 w 7169284"/>
              <a:gd name="connsiteY29" fmla="*/ 3671059 h 3683787"/>
              <a:gd name="connsiteX30" fmla="*/ 6951648 w 7169284"/>
              <a:gd name="connsiteY30" fmla="*/ 3655784 h 3683787"/>
              <a:gd name="connsiteX31" fmla="*/ 6992795 w 7169284"/>
              <a:gd name="connsiteY31" fmla="*/ 3635136 h 3683787"/>
              <a:gd name="connsiteX32" fmla="*/ 7030692 w 7169284"/>
              <a:gd name="connsiteY32" fmla="*/ 3609539 h 3683787"/>
              <a:gd name="connsiteX33" fmla="*/ 7064914 w 7169284"/>
              <a:gd name="connsiteY33" fmla="*/ 3579417 h 3683787"/>
              <a:gd name="connsiteX34" fmla="*/ 7095036 w 7169284"/>
              <a:gd name="connsiteY34" fmla="*/ 3545196 h 3683787"/>
              <a:gd name="connsiteX35" fmla="*/ 7120633 w 7169284"/>
              <a:gd name="connsiteY35" fmla="*/ 3507299 h 3683787"/>
              <a:gd name="connsiteX36" fmla="*/ 7141281 w 7169284"/>
              <a:gd name="connsiteY36" fmla="*/ 3466151 h 3683787"/>
              <a:gd name="connsiteX37" fmla="*/ 7156556 w 7169284"/>
              <a:gd name="connsiteY37" fmla="*/ 3422178 h 3683787"/>
              <a:gd name="connsiteX38" fmla="*/ 7166032 w 7169284"/>
              <a:gd name="connsiteY38" fmla="*/ 3375803 h 3683787"/>
              <a:gd name="connsiteX39" fmla="*/ 7169285 w 7169284"/>
              <a:gd name="connsiteY39" fmla="*/ 3327451 h 3683787"/>
              <a:gd name="connsiteX40" fmla="*/ 7169285 w 7169284"/>
              <a:gd name="connsiteY40" fmla="*/ 1422404 h 3683787"/>
              <a:gd name="connsiteX41" fmla="*/ 7166032 w 7169284"/>
              <a:gd name="connsiteY41" fmla="*/ 1374053 h 3683787"/>
              <a:gd name="connsiteX42" fmla="*/ 7156556 w 7169284"/>
              <a:gd name="connsiteY42" fmla="*/ 1327678 h 3683787"/>
              <a:gd name="connsiteX43" fmla="*/ 7141281 w 7169284"/>
              <a:gd name="connsiteY43" fmla="*/ 1283704 h 3683787"/>
              <a:gd name="connsiteX44" fmla="*/ 7120633 w 7169284"/>
              <a:gd name="connsiteY44" fmla="*/ 1242556 h 3683787"/>
              <a:gd name="connsiteX45" fmla="*/ 7095036 w 7169284"/>
              <a:gd name="connsiteY45" fmla="*/ 1204659 h 3683787"/>
              <a:gd name="connsiteX46" fmla="*/ 7064914 w 7169284"/>
              <a:gd name="connsiteY46" fmla="*/ 1170438 h 3683787"/>
              <a:gd name="connsiteX47" fmla="*/ 7030692 w 7169284"/>
              <a:gd name="connsiteY47" fmla="*/ 1140316 h 3683787"/>
              <a:gd name="connsiteX48" fmla="*/ 6992795 w 7169284"/>
              <a:gd name="connsiteY48" fmla="*/ 1114718 h 3683787"/>
              <a:gd name="connsiteX49" fmla="*/ 6951648 w 7169284"/>
              <a:gd name="connsiteY49" fmla="*/ 1094070 h 3683787"/>
              <a:gd name="connsiteX50" fmla="*/ 6907675 w 7169284"/>
              <a:gd name="connsiteY50" fmla="*/ 1078796 h 3683787"/>
              <a:gd name="connsiteX51" fmla="*/ 6861301 w 7169284"/>
              <a:gd name="connsiteY51" fmla="*/ 1069320 h 3683787"/>
              <a:gd name="connsiteX52" fmla="*/ 6812950 w 7169284"/>
              <a:gd name="connsiteY52" fmla="*/ 1066067 h 3683787"/>
              <a:gd name="connsiteX0" fmla="*/ 708093 w 7169284"/>
              <a:gd name="connsiteY0" fmla="*/ 0 h 3683787"/>
              <a:gd name="connsiteX1" fmla="*/ 603384 w 7169284"/>
              <a:gd name="connsiteY1" fmla="*/ 1066067 h 3683787"/>
              <a:gd name="connsiteX2" fmla="*/ 2993816 w 7169284"/>
              <a:gd name="connsiteY2" fmla="*/ 1082813 h 3683787"/>
              <a:gd name="connsiteX3" fmla="*/ 708093 w 7169284"/>
              <a:gd name="connsiteY3" fmla="*/ 0 h 3683787"/>
              <a:gd name="connsiteX0" fmla="*/ 6812950 w 7169286"/>
              <a:gd name="connsiteY0" fmla="*/ 1066067 h 3683789"/>
              <a:gd name="connsiteX1" fmla="*/ 356337 w 7169286"/>
              <a:gd name="connsiteY1" fmla="*/ 1066067 h 3683789"/>
              <a:gd name="connsiteX2" fmla="*/ 307986 w 7169286"/>
              <a:gd name="connsiteY2" fmla="*/ 1069320 h 3683789"/>
              <a:gd name="connsiteX3" fmla="*/ 261611 w 7169286"/>
              <a:gd name="connsiteY3" fmla="*/ 1078796 h 3683789"/>
              <a:gd name="connsiteX4" fmla="*/ 217637 w 7169286"/>
              <a:gd name="connsiteY4" fmla="*/ 1094070 h 3683789"/>
              <a:gd name="connsiteX5" fmla="*/ 176489 w 7169286"/>
              <a:gd name="connsiteY5" fmla="*/ 1114718 h 3683789"/>
              <a:gd name="connsiteX6" fmla="*/ 138592 w 7169286"/>
              <a:gd name="connsiteY6" fmla="*/ 1140316 h 3683789"/>
              <a:gd name="connsiteX7" fmla="*/ 104371 w 7169286"/>
              <a:gd name="connsiteY7" fmla="*/ 1170438 h 3683789"/>
              <a:gd name="connsiteX8" fmla="*/ 74249 w 7169286"/>
              <a:gd name="connsiteY8" fmla="*/ 1204659 h 3683789"/>
              <a:gd name="connsiteX9" fmla="*/ 48651 w 7169286"/>
              <a:gd name="connsiteY9" fmla="*/ 1242556 h 3683789"/>
              <a:gd name="connsiteX10" fmla="*/ 28003 w 7169286"/>
              <a:gd name="connsiteY10" fmla="*/ 1283704 h 3683789"/>
              <a:gd name="connsiteX11" fmla="*/ 12729 w 7169286"/>
              <a:gd name="connsiteY11" fmla="*/ 1327678 h 3683789"/>
              <a:gd name="connsiteX12" fmla="*/ 3253 w 7169286"/>
              <a:gd name="connsiteY12" fmla="*/ 1374053 h 3683789"/>
              <a:gd name="connsiteX13" fmla="*/ 0 w 7169286"/>
              <a:gd name="connsiteY13" fmla="*/ 1422404 h 3683789"/>
              <a:gd name="connsiteX14" fmla="*/ 0 w 7169286"/>
              <a:gd name="connsiteY14" fmla="*/ 3327451 h 3683789"/>
              <a:gd name="connsiteX15" fmla="*/ 3253 w 7169286"/>
              <a:gd name="connsiteY15" fmla="*/ 3375803 h 3683789"/>
              <a:gd name="connsiteX16" fmla="*/ 12729 w 7169286"/>
              <a:gd name="connsiteY16" fmla="*/ 3422178 h 3683789"/>
              <a:gd name="connsiteX17" fmla="*/ 28003 w 7169286"/>
              <a:gd name="connsiteY17" fmla="*/ 3466151 h 3683789"/>
              <a:gd name="connsiteX18" fmla="*/ 48651 w 7169286"/>
              <a:gd name="connsiteY18" fmla="*/ 3507299 h 3683789"/>
              <a:gd name="connsiteX19" fmla="*/ 74249 w 7169286"/>
              <a:gd name="connsiteY19" fmla="*/ 3545196 h 3683789"/>
              <a:gd name="connsiteX20" fmla="*/ 104371 w 7169286"/>
              <a:gd name="connsiteY20" fmla="*/ 3579417 h 3683789"/>
              <a:gd name="connsiteX21" fmla="*/ 138592 w 7169286"/>
              <a:gd name="connsiteY21" fmla="*/ 3609539 h 3683789"/>
              <a:gd name="connsiteX22" fmla="*/ 176489 w 7169286"/>
              <a:gd name="connsiteY22" fmla="*/ 3635136 h 3683789"/>
              <a:gd name="connsiteX23" fmla="*/ 217637 w 7169286"/>
              <a:gd name="connsiteY23" fmla="*/ 3655784 h 3683789"/>
              <a:gd name="connsiteX24" fmla="*/ 261611 w 7169286"/>
              <a:gd name="connsiteY24" fmla="*/ 3671059 h 3683789"/>
              <a:gd name="connsiteX25" fmla="*/ 307986 w 7169286"/>
              <a:gd name="connsiteY25" fmla="*/ 3680535 h 3683789"/>
              <a:gd name="connsiteX26" fmla="*/ 356337 w 7169286"/>
              <a:gd name="connsiteY26" fmla="*/ 3683788 h 3683789"/>
              <a:gd name="connsiteX27" fmla="*/ 6812950 w 7169286"/>
              <a:gd name="connsiteY27" fmla="*/ 3683788 h 3683789"/>
              <a:gd name="connsiteX28" fmla="*/ 6861301 w 7169286"/>
              <a:gd name="connsiteY28" fmla="*/ 3680535 h 3683789"/>
              <a:gd name="connsiteX29" fmla="*/ 6907675 w 7169286"/>
              <a:gd name="connsiteY29" fmla="*/ 3671059 h 3683789"/>
              <a:gd name="connsiteX30" fmla="*/ 6951648 w 7169286"/>
              <a:gd name="connsiteY30" fmla="*/ 3655784 h 3683789"/>
              <a:gd name="connsiteX31" fmla="*/ 6992795 w 7169286"/>
              <a:gd name="connsiteY31" fmla="*/ 3635136 h 3683789"/>
              <a:gd name="connsiteX32" fmla="*/ 7030692 w 7169286"/>
              <a:gd name="connsiteY32" fmla="*/ 3609539 h 3683789"/>
              <a:gd name="connsiteX33" fmla="*/ 7064914 w 7169286"/>
              <a:gd name="connsiteY33" fmla="*/ 3579417 h 3683789"/>
              <a:gd name="connsiteX34" fmla="*/ 7095036 w 7169286"/>
              <a:gd name="connsiteY34" fmla="*/ 3545196 h 3683789"/>
              <a:gd name="connsiteX35" fmla="*/ 7120633 w 7169286"/>
              <a:gd name="connsiteY35" fmla="*/ 3507299 h 3683789"/>
              <a:gd name="connsiteX36" fmla="*/ 7141281 w 7169286"/>
              <a:gd name="connsiteY36" fmla="*/ 3466151 h 3683789"/>
              <a:gd name="connsiteX37" fmla="*/ 7156556 w 7169286"/>
              <a:gd name="connsiteY37" fmla="*/ 3422178 h 3683789"/>
              <a:gd name="connsiteX38" fmla="*/ 7166032 w 7169286"/>
              <a:gd name="connsiteY38" fmla="*/ 3375803 h 3683789"/>
              <a:gd name="connsiteX39" fmla="*/ 7169285 w 7169286"/>
              <a:gd name="connsiteY39" fmla="*/ 3327451 h 3683789"/>
              <a:gd name="connsiteX40" fmla="*/ 7169285 w 7169286"/>
              <a:gd name="connsiteY40" fmla="*/ 1422404 h 3683789"/>
              <a:gd name="connsiteX41" fmla="*/ 7166032 w 7169286"/>
              <a:gd name="connsiteY41" fmla="*/ 1374053 h 3683789"/>
              <a:gd name="connsiteX42" fmla="*/ 7156556 w 7169286"/>
              <a:gd name="connsiteY42" fmla="*/ 1327678 h 3683789"/>
              <a:gd name="connsiteX43" fmla="*/ 7141281 w 7169286"/>
              <a:gd name="connsiteY43" fmla="*/ 1283704 h 3683789"/>
              <a:gd name="connsiteX44" fmla="*/ 7120633 w 7169286"/>
              <a:gd name="connsiteY44" fmla="*/ 1242556 h 3683789"/>
              <a:gd name="connsiteX45" fmla="*/ 7095036 w 7169286"/>
              <a:gd name="connsiteY45" fmla="*/ 1204659 h 3683789"/>
              <a:gd name="connsiteX46" fmla="*/ 7064914 w 7169286"/>
              <a:gd name="connsiteY46" fmla="*/ 1170438 h 3683789"/>
              <a:gd name="connsiteX47" fmla="*/ 7030692 w 7169286"/>
              <a:gd name="connsiteY47" fmla="*/ 1140316 h 3683789"/>
              <a:gd name="connsiteX48" fmla="*/ 6992795 w 7169286"/>
              <a:gd name="connsiteY48" fmla="*/ 1114718 h 3683789"/>
              <a:gd name="connsiteX49" fmla="*/ 6951648 w 7169286"/>
              <a:gd name="connsiteY49" fmla="*/ 1094070 h 3683789"/>
              <a:gd name="connsiteX50" fmla="*/ 6907675 w 7169286"/>
              <a:gd name="connsiteY50" fmla="*/ 1078796 h 3683789"/>
              <a:gd name="connsiteX51" fmla="*/ 6861301 w 7169286"/>
              <a:gd name="connsiteY51" fmla="*/ 1069320 h 3683789"/>
              <a:gd name="connsiteX52" fmla="*/ 6812950 w 7169286"/>
              <a:gd name="connsiteY52" fmla="*/ 1066067 h 3683789"/>
              <a:gd name="connsiteX0" fmla="*/ 708093 w 7169286"/>
              <a:gd name="connsiteY0" fmla="*/ 0 h 3683789"/>
              <a:gd name="connsiteX1" fmla="*/ 1836130 w 7169286"/>
              <a:gd name="connsiteY1" fmla="*/ 1066067 h 3683789"/>
              <a:gd name="connsiteX2" fmla="*/ 2993816 w 7169286"/>
              <a:gd name="connsiteY2" fmla="*/ 1082813 h 3683789"/>
              <a:gd name="connsiteX3" fmla="*/ 708093 w 7169286"/>
              <a:gd name="connsiteY3" fmla="*/ 0 h 3683789"/>
              <a:gd name="connsiteX0" fmla="*/ 6812950 w 7169284"/>
              <a:gd name="connsiteY0" fmla="*/ 1099560 h 3717280"/>
              <a:gd name="connsiteX1" fmla="*/ 356337 w 7169284"/>
              <a:gd name="connsiteY1" fmla="*/ 1099560 h 3717280"/>
              <a:gd name="connsiteX2" fmla="*/ 307986 w 7169284"/>
              <a:gd name="connsiteY2" fmla="*/ 1102813 h 3717280"/>
              <a:gd name="connsiteX3" fmla="*/ 261611 w 7169284"/>
              <a:gd name="connsiteY3" fmla="*/ 1112289 h 3717280"/>
              <a:gd name="connsiteX4" fmla="*/ 217637 w 7169284"/>
              <a:gd name="connsiteY4" fmla="*/ 1127563 h 3717280"/>
              <a:gd name="connsiteX5" fmla="*/ 176489 w 7169284"/>
              <a:gd name="connsiteY5" fmla="*/ 1148211 h 3717280"/>
              <a:gd name="connsiteX6" fmla="*/ 138592 w 7169284"/>
              <a:gd name="connsiteY6" fmla="*/ 1173809 h 3717280"/>
              <a:gd name="connsiteX7" fmla="*/ 104371 w 7169284"/>
              <a:gd name="connsiteY7" fmla="*/ 1203931 h 3717280"/>
              <a:gd name="connsiteX8" fmla="*/ 74249 w 7169284"/>
              <a:gd name="connsiteY8" fmla="*/ 1238152 h 3717280"/>
              <a:gd name="connsiteX9" fmla="*/ 48651 w 7169284"/>
              <a:gd name="connsiteY9" fmla="*/ 1276049 h 3717280"/>
              <a:gd name="connsiteX10" fmla="*/ 28003 w 7169284"/>
              <a:gd name="connsiteY10" fmla="*/ 1317197 h 3717280"/>
              <a:gd name="connsiteX11" fmla="*/ 12729 w 7169284"/>
              <a:gd name="connsiteY11" fmla="*/ 1361171 h 3717280"/>
              <a:gd name="connsiteX12" fmla="*/ 3253 w 7169284"/>
              <a:gd name="connsiteY12" fmla="*/ 1407546 h 3717280"/>
              <a:gd name="connsiteX13" fmla="*/ 0 w 7169284"/>
              <a:gd name="connsiteY13" fmla="*/ 1455897 h 3717280"/>
              <a:gd name="connsiteX14" fmla="*/ 0 w 7169284"/>
              <a:gd name="connsiteY14" fmla="*/ 3360944 h 3717280"/>
              <a:gd name="connsiteX15" fmla="*/ 3253 w 7169284"/>
              <a:gd name="connsiteY15" fmla="*/ 3409296 h 3717280"/>
              <a:gd name="connsiteX16" fmla="*/ 12729 w 7169284"/>
              <a:gd name="connsiteY16" fmla="*/ 3455671 h 3717280"/>
              <a:gd name="connsiteX17" fmla="*/ 28003 w 7169284"/>
              <a:gd name="connsiteY17" fmla="*/ 3499644 h 3717280"/>
              <a:gd name="connsiteX18" fmla="*/ 48651 w 7169284"/>
              <a:gd name="connsiteY18" fmla="*/ 3540792 h 3717280"/>
              <a:gd name="connsiteX19" fmla="*/ 74249 w 7169284"/>
              <a:gd name="connsiteY19" fmla="*/ 3578689 h 3717280"/>
              <a:gd name="connsiteX20" fmla="*/ 104371 w 7169284"/>
              <a:gd name="connsiteY20" fmla="*/ 3612910 h 3717280"/>
              <a:gd name="connsiteX21" fmla="*/ 138592 w 7169284"/>
              <a:gd name="connsiteY21" fmla="*/ 3643032 h 3717280"/>
              <a:gd name="connsiteX22" fmla="*/ 176489 w 7169284"/>
              <a:gd name="connsiteY22" fmla="*/ 3668629 h 3717280"/>
              <a:gd name="connsiteX23" fmla="*/ 217637 w 7169284"/>
              <a:gd name="connsiteY23" fmla="*/ 3689277 h 3717280"/>
              <a:gd name="connsiteX24" fmla="*/ 261611 w 7169284"/>
              <a:gd name="connsiteY24" fmla="*/ 3704552 h 3717280"/>
              <a:gd name="connsiteX25" fmla="*/ 307986 w 7169284"/>
              <a:gd name="connsiteY25" fmla="*/ 3714028 h 3717280"/>
              <a:gd name="connsiteX26" fmla="*/ 356337 w 7169284"/>
              <a:gd name="connsiteY26" fmla="*/ 3717281 h 3717280"/>
              <a:gd name="connsiteX27" fmla="*/ 6812950 w 7169284"/>
              <a:gd name="connsiteY27" fmla="*/ 3717281 h 3717280"/>
              <a:gd name="connsiteX28" fmla="*/ 6861301 w 7169284"/>
              <a:gd name="connsiteY28" fmla="*/ 3714028 h 3717280"/>
              <a:gd name="connsiteX29" fmla="*/ 6907675 w 7169284"/>
              <a:gd name="connsiteY29" fmla="*/ 3704552 h 3717280"/>
              <a:gd name="connsiteX30" fmla="*/ 6951648 w 7169284"/>
              <a:gd name="connsiteY30" fmla="*/ 3689277 h 3717280"/>
              <a:gd name="connsiteX31" fmla="*/ 6992795 w 7169284"/>
              <a:gd name="connsiteY31" fmla="*/ 3668629 h 3717280"/>
              <a:gd name="connsiteX32" fmla="*/ 7030692 w 7169284"/>
              <a:gd name="connsiteY32" fmla="*/ 3643032 h 3717280"/>
              <a:gd name="connsiteX33" fmla="*/ 7064914 w 7169284"/>
              <a:gd name="connsiteY33" fmla="*/ 3612910 h 3717280"/>
              <a:gd name="connsiteX34" fmla="*/ 7095036 w 7169284"/>
              <a:gd name="connsiteY34" fmla="*/ 3578689 h 3717280"/>
              <a:gd name="connsiteX35" fmla="*/ 7120633 w 7169284"/>
              <a:gd name="connsiteY35" fmla="*/ 3540792 h 3717280"/>
              <a:gd name="connsiteX36" fmla="*/ 7141281 w 7169284"/>
              <a:gd name="connsiteY36" fmla="*/ 3499644 h 3717280"/>
              <a:gd name="connsiteX37" fmla="*/ 7156556 w 7169284"/>
              <a:gd name="connsiteY37" fmla="*/ 3455671 h 3717280"/>
              <a:gd name="connsiteX38" fmla="*/ 7166032 w 7169284"/>
              <a:gd name="connsiteY38" fmla="*/ 3409296 h 3717280"/>
              <a:gd name="connsiteX39" fmla="*/ 7169285 w 7169284"/>
              <a:gd name="connsiteY39" fmla="*/ 3360944 h 3717280"/>
              <a:gd name="connsiteX40" fmla="*/ 7169285 w 7169284"/>
              <a:gd name="connsiteY40" fmla="*/ 1455897 h 3717280"/>
              <a:gd name="connsiteX41" fmla="*/ 7166032 w 7169284"/>
              <a:gd name="connsiteY41" fmla="*/ 1407546 h 3717280"/>
              <a:gd name="connsiteX42" fmla="*/ 7156556 w 7169284"/>
              <a:gd name="connsiteY42" fmla="*/ 1361171 h 3717280"/>
              <a:gd name="connsiteX43" fmla="*/ 7141281 w 7169284"/>
              <a:gd name="connsiteY43" fmla="*/ 1317197 h 3717280"/>
              <a:gd name="connsiteX44" fmla="*/ 7120633 w 7169284"/>
              <a:gd name="connsiteY44" fmla="*/ 1276049 h 3717280"/>
              <a:gd name="connsiteX45" fmla="*/ 7095036 w 7169284"/>
              <a:gd name="connsiteY45" fmla="*/ 1238152 h 3717280"/>
              <a:gd name="connsiteX46" fmla="*/ 7064914 w 7169284"/>
              <a:gd name="connsiteY46" fmla="*/ 1203931 h 3717280"/>
              <a:gd name="connsiteX47" fmla="*/ 7030692 w 7169284"/>
              <a:gd name="connsiteY47" fmla="*/ 1173809 h 3717280"/>
              <a:gd name="connsiteX48" fmla="*/ 6992795 w 7169284"/>
              <a:gd name="connsiteY48" fmla="*/ 1148211 h 3717280"/>
              <a:gd name="connsiteX49" fmla="*/ 6951648 w 7169284"/>
              <a:gd name="connsiteY49" fmla="*/ 1127563 h 3717280"/>
              <a:gd name="connsiteX50" fmla="*/ 6907675 w 7169284"/>
              <a:gd name="connsiteY50" fmla="*/ 1112289 h 3717280"/>
              <a:gd name="connsiteX51" fmla="*/ 6861301 w 7169284"/>
              <a:gd name="connsiteY51" fmla="*/ 1102813 h 3717280"/>
              <a:gd name="connsiteX52" fmla="*/ 6812950 w 7169284"/>
              <a:gd name="connsiteY52" fmla="*/ 1099560 h 3717280"/>
              <a:gd name="connsiteX0" fmla="*/ 2377043 w 7169284"/>
              <a:gd name="connsiteY0" fmla="*/ 0 h 3717280"/>
              <a:gd name="connsiteX1" fmla="*/ 1836130 w 7169284"/>
              <a:gd name="connsiteY1" fmla="*/ 1099560 h 3717280"/>
              <a:gd name="connsiteX2" fmla="*/ 2993816 w 7169284"/>
              <a:gd name="connsiteY2" fmla="*/ 1116306 h 3717280"/>
              <a:gd name="connsiteX3" fmla="*/ 2377043 w 7169284"/>
              <a:gd name="connsiteY3" fmla="*/ 0 h 3717280"/>
              <a:gd name="connsiteX0" fmla="*/ 6812950 w 7169286"/>
              <a:gd name="connsiteY0" fmla="*/ 1099560 h 3717282"/>
              <a:gd name="connsiteX1" fmla="*/ 356337 w 7169286"/>
              <a:gd name="connsiteY1" fmla="*/ 1099560 h 3717282"/>
              <a:gd name="connsiteX2" fmla="*/ 307986 w 7169286"/>
              <a:gd name="connsiteY2" fmla="*/ 1102813 h 3717282"/>
              <a:gd name="connsiteX3" fmla="*/ 261611 w 7169286"/>
              <a:gd name="connsiteY3" fmla="*/ 1112289 h 3717282"/>
              <a:gd name="connsiteX4" fmla="*/ 217637 w 7169286"/>
              <a:gd name="connsiteY4" fmla="*/ 1127563 h 3717282"/>
              <a:gd name="connsiteX5" fmla="*/ 176489 w 7169286"/>
              <a:gd name="connsiteY5" fmla="*/ 1148211 h 3717282"/>
              <a:gd name="connsiteX6" fmla="*/ 138592 w 7169286"/>
              <a:gd name="connsiteY6" fmla="*/ 1173809 h 3717282"/>
              <a:gd name="connsiteX7" fmla="*/ 104371 w 7169286"/>
              <a:gd name="connsiteY7" fmla="*/ 1203931 h 3717282"/>
              <a:gd name="connsiteX8" fmla="*/ 74249 w 7169286"/>
              <a:gd name="connsiteY8" fmla="*/ 1238152 h 3717282"/>
              <a:gd name="connsiteX9" fmla="*/ 48651 w 7169286"/>
              <a:gd name="connsiteY9" fmla="*/ 1276049 h 3717282"/>
              <a:gd name="connsiteX10" fmla="*/ 28003 w 7169286"/>
              <a:gd name="connsiteY10" fmla="*/ 1317197 h 3717282"/>
              <a:gd name="connsiteX11" fmla="*/ 12729 w 7169286"/>
              <a:gd name="connsiteY11" fmla="*/ 1361171 h 3717282"/>
              <a:gd name="connsiteX12" fmla="*/ 3253 w 7169286"/>
              <a:gd name="connsiteY12" fmla="*/ 1407546 h 3717282"/>
              <a:gd name="connsiteX13" fmla="*/ 0 w 7169286"/>
              <a:gd name="connsiteY13" fmla="*/ 1455897 h 3717282"/>
              <a:gd name="connsiteX14" fmla="*/ 0 w 7169286"/>
              <a:gd name="connsiteY14" fmla="*/ 3360944 h 3717282"/>
              <a:gd name="connsiteX15" fmla="*/ 3253 w 7169286"/>
              <a:gd name="connsiteY15" fmla="*/ 3409296 h 3717282"/>
              <a:gd name="connsiteX16" fmla="*/ 12729 w 7169286"/>
              <a:gd name="connsiteY16" fmla="*/ 3455671 h 3717282"/>
              <a:gd name="connsiteX17" fmla="*/ 28003 w 7169286"/>
              <a:gd name="connsiteY17" fmla="*/ 3499644 h 3717282"/>
              <a:gd name="connsiteX18" fmla="*/ 48651 w 7169286"/>
              <a:gd name="connsiteY18" fmla="*/ 3540792 h 3717282"/>
              <a:gd name="connsiteX19" fmla="*/ 74249 w 7169286"/>
              <a:gd name="connsiteY19" fmla="*/ 3578689 h 3717282"/>
              <a:gd name="connsiteX20" fmla="*/ 104371 w 7169286"/>
              <a:gd name="connsiteY20" fmla="*/ 3612910 h 3717282"/>
              <a:gd name="connsiteX21" fmla="*/ 138592 w 7169286"/>
              <a:gd name="connsiteY21" fmla="*/ 3643032 h 3717282"/>
              <a:gd name="connsiteX22" fmla="*/ 176489 w 7169286"/>
              <a:gd name="connsiteY22" fmla="*/ 3668629 h 3717282"/>
              <a:gd name="connsiteX23" fmla="*/ 217637 w 7169286"/>
              <a:gd name="connsiteY23" fmla="*/ 3689277 h 3717282"/>
              <a:gd name="connsiteX24" fmla="*/ 261611 w 7169286"/>
              <a:gd name="connsiteY24" fmla="*/ 3704552 h 3717282"/>
              <a:gd name="connsiteX25" fmla="*/ 307986 w 7169286"/>
              <a:gd name="connsiteY25" fmla="*/ 3714028 h 3717282"/>
              <a:gd name="connsiteX26" fmla="*/ 356337 w 7169286"/>
              <a:gd name="connsiteY26" fmla="*/ 3717281 h 3717282"/>
              <a:gd name="connsiteX27" fmla="*/ 6812950 w 7169286"/>
              <a:gd name="connsiteY27" fmla="*/ 3717281 h 3717282"/>
              <a:gd name="connsiteX28" fmla="*/ 6861301 w 7169286"/>
              <a:gd name="connsiteY28" fmla="*/ 3714028 h 3717282"/>
              <a:gd name="connsiteX29" fmla="*/ 6907675 w 7169286"/>
              <a:gd name="connsiteY29" fmla="*/ 3704552 h 3717282"/>
              <a:gd name="connsiteX30" fmla="*/ 6951648 w 7169286"/>
              <a:gd name="connsiteY30" fmla="*/ 3689277 h 3717282"/>
              <a:gd name="connsiteX31" fmla="*/ 6992795 w 7169286"/>
              <a:gd name="connsiteY31" fmla="*/ 3668629 h 3717282"/>
              <a:gd name="connsiteX32" fmla="*/ 7030692 w 7169286"/>
              <a:gd name="connsiteY32" fmla="*/ 3643032 h 3717282"/>
              <a:gd name="connsiteX33" fmla="*/ 7064914 w 7169286"/>
              <a:gd name="connsiteY33" fmla="*/ 3612910 h 3717282"/>
              <a:gd name="connsiteX34" fmla="*/ 7095036 w 7169286"/>
              <a:gd name="connsiteY34" fmla="*/ 3578689 h 3717282"/>
              <a:gd name="connsiteX35" fmla="*/ 7120633 w 7169286"/>
              <a:gd name="connsiteY35" fmla="*/ 3540792 h 3717282"/>
              <a:gd name="connsiteX36" fmla="*/ 7141281 w 7169286"/>
              <a:gd name="connsiteY36" fmla="*/ 3499644 h 3717282"/>
              <a:gd name="connsiteX37" fmla="*/ 7156556 w 7169286"/>
              <a:gd name="connsiteY37" fmla="*/ 3455671 h 3717282"/>
              <a:gd name="connsiteX38" fmla="*/ 7166032 w 7169286"/>
              <a:gd name="connsiteY38" fmla="*/ 3409296 h 3717282"/>
              <a:gd name="connsiteX39" fmla="*/ 7169285 w 7169286"/>
              <a:gd name="connsiteY39" fmla="*/ 3360944 h 3717282"/>
              <a:gd name="connsiteX40" fmla="*/ 7169285 w 7169286"/>
              <a:gd name="connsiteY40" fmla="*/ 1455897 h 3717282"/>
              <a:gd name="connsiteX41" fmla="*/ 7166032 w 7169286"/>
              <a:gd name="connsiteY41" fmla="*/ 1407546 h 3717282"/>
              <a:gd name="connsiteX42" fmla="*/ 7156556 w 7169286"/>
              <a:gd name="connsiteY42" fmla="*/ 1361171 h 3717282"/>
              <a:gd name="connsiteX43" fmla="*/ 7141281 w 7169286"/>
              <a:gd name="connsiteY43" fmla="*/ 1317197 h 3717282"/>
              <a:gd name="connsiteX44" fmla="*/ 7120633 w 7169286"/>
              <a:gd name="connsiteY44" fmla="*/ 1276049 h 3717282"/>
              <a:gd name="connsiteX45" fmla="*/ 7095036 w 7169286"/>
              <a:gd name="connsiteY45" fmla="*/ 1238152 h 3717282"/>
              <a:gd name="connsiteX46" fmla="*/ 7064914 w 7169286"/>
              <a:gd name="connsiteY46" fmla="*/ 1203931 h 3717282"/>
              <a:gd name="connsiteX47" fmla="*/ 7030692 w 7169286"/>
              <a:gd name="connsiteY47" fmla="*/ 1173809 h 3717282"/>
              <a:gd name="connsiteX48" fmla="*/ 6992795 w 7169286"/>
              <a:gd name="connsiteY48" fmla="*/ 1148211 h 3717282"/>
              <a:gd name="connsiteX49" fmla="*/ 6951648 w 7169286"/>
              <a:gd name="connsiteY49" fmla="*/ 1127563 h 3717282"/>
              <a:gd name="connsiteX50" fmla="*/ 6907675 w 7169286"/>
              <a:gd name="connsiteY50" fmla="*/ 1112289 h 3717282"/>
              <a:gd name="connsiteX51" fmla="*/ 6861301 w 7169286"/>
              <a:gd name="connsiteY51" fmla="*/ 1102813 h 3717282"/>
              <a:gd name="connsiteX52" fmla="*/ 6812950 w 7169286"/>
              <a:gd name="connsiteY52" fmla="*/ 1099560 h 3717282"/>
              <a:gd name="connsiteX0" fmla="*/ 2377043 w 7169286"/>
              <a:gd name="connsiteY0" fmla="*/ 0 h 3717282"/>
              <a:gd name="connsiteX1" fmla="*/ 2348194 w 7169286"/>
              <a:gd name="connsiteY1" fmla="*/ 1116306 h 3717282"/>
              <a:gd name="connsiteX2" fmla="*/ 2993816 w 7169286"/>
              <a:gd name="connsiteY2" fmla="*/ 1116306 h 3717282"/>
              <a:gd name="connsiteX3" fmla="*/ 2377043 w 7169286"/>
              <a:gd name="connsiteY3" fmla="*/ 0 h 3717282"/>
              <a:gd name="connsiteX0" fmla="*/ 6812950 w 7169284"/>
              <a:gd name="connsiteY0" fmla="*/ 1082814 h 3700534"/>
              <a:gd name="connsiteX1" fmla="*/ 356337 w 7169284"/>
              <a:gd name="connsiteY1" fmla="*/ 1082814 h 3700534"/>
              <a:gd name="connsiteX2" fmla="*/ 307986 w 7169284"/>
              <a:gd name="connsiteY2" fmla="*/ 1086067 h 3700534"/>
              <a:gd name="connsiteX3" fmla="*/ 261611 w 7169284"/>
              <a:gd name="connsiteY3" fmla="*/ 1095543 h 3700534"/>
              <a:gd name="connsiteX4" fmla="*/ 217637 w 7169284"/>
              <a:gd name="connsiteY4" fmla="*/ 1110817 h 3700534"/>
              <a:gd name="connsiteX5" fmla="*/ 176489 w 7169284"/>
              <a:gd name="connsiteY5" fmla="*/ 1131465 h 3700534"/>
              <a:gd name="connsiteX6" fmla="*/ 138592 w 7169284"/>
              <a:gd name="connsiteY6" fmla="*/ 1157063 h 3700534"/>
              <a:gd name="connsiteX7" fmla="*/ 104371 w 7169284"/>
              <a:gd name="connsiteY7" fmla="*/ 1187185 h 3700534"/>
              <a:gd name="connsiteX8" fmla="*/ 74249 w 7169284"/>
              <a:gd name="connsiteY8" fmla="*/ 1221406 h 3700534"/>
              <a:gd name="connsiteX9" fmla="*/ 48651 w 7169284"/>
              <a:gd name="connsiteY9" fmla="*/ 1259303 h 3700534"/>
              <a:gd name="connsiteX10" fmla="*/ 28003 w 7169284"/>
              <a:gd name="connsiteY10" fmla="*/ 1300451 h 3700534"/>
              <a:gd name="connsiteX11" fmla="*/ 12729 w 7169284"/>
              <a:gd name="connsiteY11" fmla="*/ 1344425 h 3700534"/>
              <a:gd name="connsiteX12" fmla="*/ 3253 w 7169284"/>
              <a:gd name="connsiteY12" fmla="*/ 1390800 h 3700534"/>
              <a:gd name="connsiteX13" fmla="*/ 0 w 7169284"/>
              <a:gd name="connsiteY13" fmla="*/ 1439151 h 3700534"/>
              <a:gd name="connsiteX14" fmla="*/ 0 w 7169284"/>
              <a:gd name="connsiteY14" fmla="*/ 3344198 h 3700534"/>
              <a:gd name="connsiteX15" fmla="*/ 3253 w 7169284"/>
              <a:gd name="connsiteY15" fmla="*/ 3392550 h 3700534"/>
              <a:gd name="connsiteX16" fmla="*/ 12729 w 7169284"/>
              <a:gd name="connsiteY16" fmla="*/ 3438925 h 3700534"/>
              <a:gd name="connsiteX17" fmla="*/ 28003 w 7169284"/>
              <a:gd name="connsiteY17" fmla="*/ 3482898 h 3700534"/>
              <a:gd name="connsiteX18" fmla="*/ 48651 w 7169284"/>
              <a:gd name="connsiteY18" fmla="*/ 3524046 h 3700534"/>
              <a:gd name="connsiteX19" fmla="*/ 74249 w 7169284"/>
              <a:gd name="connsiteY19" fmla="*/ 3561943 h 3700534"/>
              <a:gd name="connsiteX20" fmla="*/ 104371 w 7169284"/>
              <a:gd name="connsiteY20" fmla="*/ 3596164 h 3700534"/>
              <a:gd name="connsiteX21" fmla="*/ 138592 w 7169284"/>
              <a:gd name="connsiteY21" fmla="*/ 3626286 h 3700534"/>
              <a:gd name="connsiteX22" fmla="*/ 176489 w 7169284"/>
              <a:gd name="connsiteY22" fmla="*/ 3651883 h 3700534"/>
              <a:gd name="connsiteX23" fmla="*/ 217637 w 7169284"/>
              <a:gd name="connsiteY23" fmla="*/ 3672531 h 3700534"/>
              <a:gd name="connsiteX24" fmla="*/ 261611 w 7169284"/>
              <a:gd name="connsiteY24" fmla="*/ 3687806 h 3700534"/>
              <a:gd name="connsiteX25" fmla="*/ 307986 w 7169284"/>
              <a:gd name="connsiteY25" fmla="*/ 3697282 h 3700534"/>
              <a:gd name="connsiteX26" fmla="*/ 356337 w 7169284"/>
              <a:gd name="connsiteY26" fmla="*/ 3700535 h 3700534"/>
              <a:gd name="connsiteX27" fmla="*/ 6812950 w 7169284"/>
              <a:gd name="connsiteY27" fmla="*/ 3700535 h 3700534"/>
              <a:gd name="connsiteX28" fmla="*/ 6861301 w 7169284"/>
              <a:gd name="connsiteY28" fmla="*/ 3697282 h 3700534"/>
              <a:gd name="connsiteX29" fmla="*/ 6907675 w 7169284"/>
              <a:gd name="connsiteY29" fmla="*/ 3687806 h 3700534"/>
              <a:gd name="connsiteX30" fmla="*/ 6951648 w 7169284"/>
              <a:gd name="connsiteY30" fmla="*/ 3672531 h 3700534"/>
              <a:gd name="connsiteX31" fmla="*/ 6992795 w 7169284"/>
              <a:gd name="connsiteY31" fmla="*/ 3651883 h 3700534"/>
              <a:gd name="connsiteX32" fmla="*/ 7030692 w 7169284"/>
              <a:gd name="connsiteY32" fmla="*/ 3626286 h 3700534"/>
              <a:gd name="connsiteX33" fmla="*/ 7064914 w 7169284"/>
              <a:gd name="connsiteY33" fmla="*/ 3596164 h 3700534"/>
              <a:gd name="connsiteX34" fmla="*/ 7095036 w 7169284"/>
              <a:gd name="connsiteY34" fmla="*/ 3561943 h 3700534"/>
              <a:gd name="connsiteX35" fmla="*/ 7120633 w 7169284"/>
              <a:gd name="connsiteY35" fmla="*/ 3524046 h 3700534"/>
              <a:gd name="connsiteX36" fmla="*/ 7141281 w 7169284"/>
              <a:gd name="connsiteY36" fmla="*/ 3482898 h 3700534"/>
              <a:gd name="connsiteX37" fmla="*/ 7156556 w 7169284"/>
              <a:gd name="connsiteY37" fmla="*/ 3438925 h 3700534"/>
              <a:gd name="connsiteX38" fmla="*/ 7166032 w 7169284"/>
              <a:gd name="connsiteY38" fmla="*/ 3392550 h 3700534"/>
              <a:gd name="connsiteX39" fmla="*/ 7169285 w 7169284"/>
              <a:gd name="connsiteY39" fmla="*/ 3344198 h 3700534"/>
              <a:gd name="connsiteX40" fmla="*/ 7169285 w 7169284"/>
              <a:gd name="connsiteY40" fmla="*/ 1439151 h 3700534"/>
              <a:gd name="connsiteX41" fmla="*/ 7166032 w 7169284"/>
              <a:gd name="connsiteY41" fmla="*/ 1390800 h 3700534"/>
              <a:gd name="connsiteX42" fmla="*/ 7156556 w 7169284"/>
              <a:gd name="connsiteY42" fmla="*/ 1344425 h 3700534"/>
              <a:gd name="connsiteX43" fmla="*/ 7141281 w 7169284"/>
              <a:gd name="connsiteY43" fmla="*/ 1300451 h 3700534"/>
              <a:gd name="connsiteX44" fmla="*/ 7120633 w 7169284"/>
              <a:gd name="connsiteY44" fmla="*/ 1259303 h 3700534"/>
              <a:gd name="connsiteX45" fmla="*/ 7095036 w 7169284"/>
              <a:gd name="connsiteY45" fmla="*/ 1221406 h 3700534"/>
              <a:gd name="connsiteX46" fmla="*/ 7064914 w 7169284"/>
              <a:gd name="connsiteY46" fmla="*/ 1187185 h 3700534"/>
              <a:gd name="connsiteX47" fmla="*/ 7030692 w 7169284"/>
              <a:gd name="connsiteY47" fmla="*/ 1157063 h 3700534"/>
              <a:gd name="connsiteX48" fmla="*/ 6992795 w 7169284"/>
              <a:gd name="connsiteY48" fmla="*/ 1131465 h 3700534"/>
              <a:gd name="connsiteX49" fmla="*/ 6951648 w 7169284"/>
              <a:gd name="connsiteY49" fmla="*/ 1110817 h 3700534"/>
              <a:gd name="connsiteX50" fmla="*/ 6907675 w 7169284"/>
              <a:gd name="connsiteY50" fmla="*/ 1095543 h 3700534"/>
              <a:gd name="connsiteX51" fmla="*/ 6861301 w 7169284"/>
              <a:gd name="connsiteY51" fmla="*/ 1086067 h 3700534"/>
              <a:gd name="connsiteX52" fmla="*/ 6812950 w 7169284"/>
              <a:gd name="connsiteY52" fmla="*/ 1082814 h 3700534"/>
              <a:gd name="connsiteX0" fmla="*/ 2092563 w 7169284"/>
              <a:gd name="connsiteY0" fmla="*/ 0 h 3700534"/>
              <a:gd name="connsiteX1" fmla="*/ 2348194 w 7169284"/>
              <a:gd name="connsiteY1" fmla="*/ 1099560 h 3700534"/>
              <a:gd name="connsiteX2" fmla="*/ 2993816 w 7169284"/>
              <a:gd name="connsiteY2" fmla="*/ 1099560 h 3700534"/>
              <a:gd name="connsiteX3" fmla="*/ 2092563 w 7169284"/>
              <a:gd name="connsiteY3" fmla="*/ 0 h 3700534"/>
              <a:gd name="connsiteX0" fmla="*/ 6812950 w 7169286"/>
              <a:gd name="connsiteY0" fmla="*/ 1220972 h 3838694"/>
              <a:gd name="connsiteX1" fmla="*/ 356337 w 7169286"/>
              <a:gd name="connsiteY1" fmla="*/ 1220972 h 3838694"/>
              <a:gd name="connsiteX2" fmla="*/ 307986 w 7169286"/>
              <a:gd name="connsiteY2" fmla="*/ 1224225 h 3838694"/>
              <a:gd name="connsiteX3" fmla="*/ 261611 w 7169286"/>
              <a:gd name="connsiteY3" fmla="*/ 1233701 h 3838694"/>
              <a:gd name="connsiteX4" fmla="*/ 217637 w 7169286"/>
              <a:gd name="connsiteY4" fmla="*/ 1248975 h 3838694"/>
              <a:gd name="connsiteX5" fmla="*/ 176489 w 7169286"/>
              <a:gd name="connsiteY5" fmla="*/ 1269623 h 3838694"/>
              <a:gd name="connsiteX6" fmla="*/ 138592 w 7169286"/>
              <a:gd name="connsiteY6" fmla="*/ 1295221 h 3838694"/>
              <a:gd name="connsiteX7" fmla="*/ 104371 w 7169286"/>
              <a:gd name="connsiteY7" fmla="*/ 1325343 h 3838694"/>
              <a:gd name="connsiteX8" fmla="*/ 74249 w 7169286"/>
              <a:gd name="connsiteY8" fmla="*/ 1359564 h 3838694"/>
              <a:gd name="connsiteX9" fmla="*/ 48651 w 7169286"/>
              <a:gd name="connsiteY9" fmla="*/ 1397461 h 3838694"/>
              <a:gd name="connsiteX10" fmla="*/ 28003 w 7169286"/>
              <a:gd name="connsiteY10" fmla="*/ 1438609 h 3838694"/>
              <a:gd name="connsiteX11" fmla="*/ 12729 w 7169286"/>
              <a:gd name="connsiteY11" fmla="*/ 1482583 h 3838694"/>
              <a:gd name="connsiteX12" fmla="*/ 3253 w 7169286"/>
              <a:gd name="connsiteY12" fmla="*/ 1528958 h 3838694"/>
              <a:gd name="connsiteX13" fmla="*/ 0 w 7169286"/>
              <a:gd name="connsiteY13" fmla="*/ 1577309 h 3838694"/>
              <a:gd name="connsiteX14" fmla="*/ 0 w 7169286"/>
              <a:gd name="connsiteY14" fmla="*/ 3482356 h 3838694"/>
              <a:gd name="connsiteX15" fmla="*/ 3253 w 7169286"/>
              <a:gd name="connsiteY15" fmla="*/ 3530708 h 3838694"/>
              <a:gd name="connsiteX16" fmla="*/ 12729 w 7169286"/>
              <a:gd name="connsiteY16" fmla="*/ 3577083 h 3838694"/>
              <a:gd name="connsiteX17" fmla="*/ 28003 w 7169286"/>
              <a:gd name="connsiteY17" fmla="*/ 3621056 h 3838694"/>
              <a:gd name="connsiteX18" fmla="*/ 48651 w 7169286"/>
              <a:gd name="connsiteY18" fmla="*/ 3662204 h 3838694"/>
              <a:gd name="connsiteX19" fmla="*/ 74249 w 7169286"/>
              <a:gd name="connsiteY19" fmla="*/ 3700101 h 3838694"/>
              <a:gd name="connsiteX20" fmla="*/ 104371 w 7169286"/>
              <a:gd name="connsiteY20" fmla="*/ 3734322 h 3838694"/>
              <a:gd name="connsiteX21" fmla="*/ 138592 w 7169286"/>
              <a:gd name="connsiteY21" fmla="*/ 3764444 h 3838694"/>
              <a:gd name="connsiteX22" fmla="*/ 176489 w 7169286"/>
              <a:gd name="connsiteY22" fmla="*/ 3790041 h 3838694"/>
              <a:gd name="connsiteX23" fmla="*/ 217637 w 7169286"/>
              <a:gd name="connsiteY23" fmla="*/ 3810689 h 3838694"/>
              <a:gd name="connsiteX24" fmla="*/ 261611 w 7169286"/>
              <a:gd name="connsiteY24" fmla="*/ 3825964 h 3838694"/>
              <a:gd name="connsiteX25" fmla="*/ 307986 w 7169286"/>
              <a:gd name="connsiteY25" fmla="*/ 3835440 h 3838694"/>
              <a:gd name="connsiteX26" fmla="*/ 356337 w 7169286"/>
              <a:gd name="connsiteY26" fmla="*/ 3838693 h 3838694"/>
              <a:gd name="connsiteX27" fmla="*/ 6812950 w 7169286"/>
              <a:gd name="connsiteY27" fmla="*/ 3838693 h 3838694"/>
              <a:gd name="connsiteX28" fmla="*/ 6861301 w 7169286"/>
              <a:gd name="connsiteY28" fmla="*/ 3835440 h 3838694"/>
              <a:gd name="connsiteX29" fmla="*/ 6907675 w 7169286"/>
              <a:gd name="connsiteY29" fmla="*/ 3825964 h 3838694"/>
              <a:gd name="connsiteX30" fmla="*/ 6951648 w 7169286"/>
              <a:gd name="connsiteY30" fmla="*/ 3810689 h 3838694"/>
              <a:gd name="connsiteX31" fmla="*/ 6992795 w 7169286"/>
              <a:gd name="connsiteY31" fmla="*/ 3790041 h 3838694"/>
              <a:gd name="connsiteX32" fmla="*/ 7030692 w 7169286"/>
              <a:gd name="connsiteY32" fmla="*/ 3764444 h 3838694"/>
              <a:gd name="connsiteX33" fmla="*/ 7064914 w 7169286"/>
              <a:gd name="connsiteY33" fmla="*/ 3734322 h 3838694"/>
              <a:gd name="connsiteX34" fmla="*/ 7095036 w 7169286"/>
              <a:gd name="connsiteY34" fmla="*/ 3700101 h 3838694"/>
              <a:gd name="connsiteX35" fmla="*/ 7120633 w 7169286"/>
              <a:gd name="connsiteY35" fmla="*/ 3662204 h 3838694"/>
              <a:gd name="connsiteX36" fmla="*/ 7141281 w 7169286"/>
              <a:gd name="connsiteY36" fmla="*/ 3621056 h 3838694"/>
              <a:gd name="connsiteX37" fmla="*/ 7156556 w 7169286"/>
              <a:gd name="connsiteY37" fmla="*/ 3577083 h 3838694"/>
              <a:gd name="connsiteX38" fmla="*/ 7166032 w 7169286"/>
              <a:gd name="connsiteY38" fmla="*/ 3530708 h 3838694"/>
              <a:gd name="connsiteX39" fmla="*/ 7169285 w 7169286"/>
              <a:gd name="connsiteY39" fmla="*/ 3482356 h 3838694"/>
              <a:gd name="connsiteX40" fmla="*/ 7169285 w 7169286"/>
              <a:gd name="connsiteY40" fmla="*/ 1577309 h 3838694"/>
              <a:gd name="connsiteX41" fmla="*/ 7166032 w 7169286"/>
              <a:gd name="connsiteY41" fmla="*/ 1528958 h 3838694"/>
              <a:gd name="connsiteX42" fmla="*/ 7156556 w 7169286"/>
              <a:gd name="connsiteY42" fmla="*/ 1482583 h 3838694"/>
              <a:gd name="connsiteX43" fmla="*/ 7141281 w 7169286"/>
              <a:gd name="connsiteY43" fmla="*/ 1438609 h 3838694"/>
              <a:gd name="connsiteX44" fmla="*/ 7120633 w 7169286"/>
              <a:gd name="connsiteY44" fmla="*/ 1397461 h 3838694"/>
              <a:gd name="connsiteX45" fmla="*/ 7095036 w 7169286"/>
              <a:gd name="connsiteY45" fmla="*/ 1359564 h 3838694"/>
              <a:gd name="connsiteX46" fmla="*/ 7064914 w 7169286"/>
              <a:gd name="connsiteY46" fmla="*/ 1325343 h 3838694"/>
              <a:gd name="connsiteX47" fmla="*/ 7030692 w 7169286"/>
              <a:gd name="connsiteY47" fmla="*/ 1295221 h 3838694"/>
              <a:gd name="connsiteX48" fmla="*/ 6992795 w 7169286"/>
              <a:gd name="connsiteY48" fmla="*/ 1269623 h 3838694"/>
              <a:gd name="connsiteX49" fmla="*/ 6951648 w 7169286"/>
              <a:gd name="connsiteY49" fmla="*/ 1248975 h 3838694"/>
              <a:gd name="connsiteX50" fmla="*/ 6907675 w 7169286"/>
              <a:gd name="connsiteY50" fmla="*/ 1233701 h 3838694"/>
              <a:gd name="connsiteX51" fmla="*/ 6861301 w 7169286"/>
              <a:gd name="connsiteY51" fmla="*/ 1224225 h 3838694"/>
              <a:gd name="connsiteX52" fmla="*/ 6812950 w 7169286"/>
              <a:gd name="connsiteY52" fmla="*/ 1220972 h 3838694"/>
              <a:gd name="connsiteX0" fmla="*/ 997315 w 7169286"/>
              <a:gd name="connsiteY0" fmla="*/ 0 h 3838694"/>
              <a:gd name="connsiteX1" fmla="*/ 2348194 w 7169286"/>
              <a:gd name="connsiteY1" fmla="*/ 1237718 h 3838694"/>
              <a:gd name="connsiteX2" fmla="*/ 2993816 w 7169286"/>
              <a:gd name="connsiteY2" fmla="*/ 1237718 h 3838694"/>
              <a:gd name="connsiteX3" fmla="*/ 997315 w 7169286"/>
              <a:gd name="connsiteY3" fmla="*/ 0 h 383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69286" h="3838694" extrusionOk="0">
                <a:moveTo>
                  <a:pt x="6812950" y="1220972"/>
                </a:moveTo>
                <a:lnTo>
                  <a:pt x="356337" y="1220972"/>
                </a:lnTo>
                <a:lnTo>
                  <a:pt x="307986" y="1224225"/>
                </a:lnTo>
                <a:lnTo>
                  <a:pt x="261611" y="1233701"/>
                </a:lnTo>
                <a:lnTo>
                  <a:pt x="217637" y="1248975"/>
                </a:lnTo>
                <a:lnTo>
                  <a:pt x="176489" y="1269623"/>
                </a:lnTo>
                <a:lnTo>
                  <a:pt x="138592" y="1295221"/>
                </a:lnTo>
                <a:lnTo>
                  <a:pt x="104371" y="1325343"/>
                </a:lnTo>
                <a:lnTo>
                  <a:pt x="74249" y="1359564"/>
                </a:lnTo>
                <a:lnTo>
                  <a:pt x="48651" y="1397461"/>
                </a:lnTo>
                <a:lnTo>
                  <a:pt x="28003" y="1438609"/>
                </a:lnTo>
                <a:lnTo>
                  <a:pt x="12729" y="1482583"/>
                </a:lnTo>
                <a:lnTo>
                  <a:pt x="3253" y="1528958"/>
                </a:lnTo>
                <a:lnTo>
                  <a:pt x="0" y="1577309"/>
                </a:lnTo>
                <a:lnTo>
                  <a:pt x="0" y="3482356"/>
                </a:lnTo>
                <a:lnTo>
                  <a:pt x="3253" y="3530708"/>
                </a:lnTo>
                <a:lnTo>
                  <a:pt x="12729" y="3577083"/>
                </a:lnTo>
                <a:lnTo>
                  <a:pt x="28003" y="3621056"/>
                </a:lnTo>
                <a:lnTo>
                  <a:pt x="48651" y="3662204"/>
                </a:lnTo>
                <a:lnTo>
                  <a:pt x="74249" y="3700101"/>
                </a:lnTo>
                <a:lnTo>
                  <a:pt x="104371" y="3734322"/>
                </a:lnTo>
                <a:lnTo>
                  <a:pt x="138592" y="3764444"/>
                </a:lnTo>
                <a:lnTo>
                  <a:pt x="176489" y="3790041"/>
                </a:lnTo>
                <a:lnTo>
                  <a:pt x="217637" y="3810689"/>
                </a:lnTo>
                <a:lnTo>
                  <a:pt x="261611" y="3825964"/>
                </a:lnTo>
                <a:lnTo>
                  <a:pt x="307986" y="3835440"/>
                </a:lnTo>
                <a:lnTo>
                  <a:pt x="356337" y="3838693"/>
                </a:lnTo>
                <a:lnTo>
                  <a:pt x="6812950" y="3838693"/>
                </a:lnTo>
                <a:lnTo>
                  <a:pt x="6861301" y="3835440"/>
                </a:lnTo>
                <a:lnTo>
                  <a:pt x="6907675" y="3825964"/>
                </a:lnTo>
                <a:lnTo>
                  <a:pt x="6951648" y="3810689"/>
                </a:lnTo>
                <a:lnTo>
                  <a:pt x="6992795" y="3790041"/>
                </a:lnTo>
                <a:lnTo>
                  <a:pt x="7030692" y="3764444"/>
                </a:lnTo>
                <a:lnTo>
                  <a:pt x="7064914" y="3734322"/>
                </a:lnTo>
                <a:lnTo>
                  <a:pt x="7095036" y="3700101"/>
                </a:lnTo>
                <a:lnTo>
                  <a:pt x="7120633" y="3662204"/>
                </a:lnTo>
                <a:lnTo>
                  <a:pt x="7141281" y="3621056"/>
                </a:lnTo>
                <a:lnTo>
                  <a:pt x="7156556" y="3577083"/>
                </a:lnTo>
                <a:lnTo>
                  <a:pt x="7166032" y="3530708"/>
                </a:lnTo>
                <a:lnTo>
                  <a:pt x="7169285" y="3482356"/>
                </a:lnTo>
                <a:lnTo>
                  <a:pt x="7169285" y="1577309"/>
                </a:lnTo>
                <a:lnTo>
                  <a:pt x="7166032" y="1528958"/>
                </a:lnTo>
                <a:lnTo>
                  <a:pt x="7156556" y="1482583"/>
                </a:lnTo>
                <a:lnTo>
                  <a:pt x="7141281" y="1438609"/>
                </a:lnTo>
                <a:lnTo>
                  <a:pt x="7120633" y="1397461"/>
                </a:lnTo>
                <a:lnTo>
                  <a:pt x="7095036" y="1359564"/>
                </a:lnTo>
                <a:lnTo>
                  <a:pt x="7064914" y="1325343"/>
                </a:lnTo>
                <a:lnTo>
                  <a:pt x="7030692" y="1295221"/>
                </a:lnTo>
                <a:lnTo>
                  <a:pt x="6992795" y="1269623"/>
                </a:lnTo>
                <a:lnTo>
                  <a:pt x="6951648" y="1248975"/>
                </a:lnTo>
                <a:lnTo>
                  <a:pt x="6907675" y="1233701"/>
                </a:lnTo>
                <a:lnTo>
                  <a:pt x="6861301" y="1224225"/>
                </a:lnTo>
                <a:lnTo>
                  <a:pt x="6812950" y="1220972"/>
                </a:lnTo>
                <a:close/>
              </a:path>
              <a:path w="7169286" h="3838694" extrusionOk="0">
                <a:moveTo>
                  <a:pt x="997315" y="0"/>
                </a:moveTo>
                <a:lnTo>
                  <a:pt x="2348194" y="1237718"/>
                </a:lnTo>
                <a:lnTo>
                  <a:pt x="2993816" y="1237718"/>
                </a:lnTo>
                <a:lnTo>
                  <a:pt x="997315" y="0"/>
                </a:lnTo>
                <a:close/>
              </a:path>
            </a:pathLst>
          </a:custGeom>
          <a:solidFill>
            <a:srgbClr val="D3908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" name="Google Shape;173;p20"/>
          <p:cNvSpPr txBox="1"/>
          <p:nvPr/>
        </p:nvSpPr>
        <p:spPr>
          <a:xfrm>
            <a:off x="9333318" y="4426675"/>
            <a:ext cx="1658532" cy="114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ctr" anchorCtr="0">
            <a:noAutofit/>
          </a:bodyPr>
          <a:lstStyle/>
          <a:p>
            <a:pPr algn="ctr">
              <a:lnSpc>
                <a:spcPct val="116753"/>
              </a:lnSpc>
            </a:pPr>
            <a:r>
              <a:rPr lang="en-US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Value or function</a:t>
            </a:r>
            <a:endParaRPr sz="2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6079" y="78106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5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1;p17"/>
          <p:cNvSpPr/>
          <p:nvPr/>
        </p:nvSpPr>
        <p:spPr>
          <a:xfrm>
            <a:off x="1072055" y="2280929"/>
            <a:ext cx="10762593" cy="1821891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96" name="Google Shape;296;p32"/>
          <p:cNvSpPr txBox="1"/>
          <p:nvPr/>
        </p:nvSpPr>
        <p:spPr>
          <a:xfrm>
            <a:off x="1072055" y="1747595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95915"/>
              </p:ext>
            </p:extLst>
          </p:nvPr>
        </p:nvGraphicFramePr>
        <p:xfrm>
          <a:off x="1900244" y="4358675"/>
          <a:ext cx="3736808" cy="2287415"/>
        </p:xfrm>
        <a:graphic>
          <a:graphicData uri="http://schemas.openxmlformats.org/drawingml/2006/table">
            <a:tbl>
              <a:tblPr firstRow="1" bandRow="1"/>
              <a:tblGrid>
                <a:gridCol w="1505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19766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88444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6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40477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97641</a:t>
                      </a:r>
                      <a:endParaRPr sz="2000" dirty="0"/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929312" y="4688886"/>
            <a:ext cx="333375" cy="231922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6865339" y="1382747"/>
            <a:ext cx="2878268" cy="2239347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6962102" y="1593054"/>
            <a:ext cx="265516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</a:t>
            </a:r>
            <a:r>
              <a:rPr lang="en-US" sz="2062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of observations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160" y="763285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711303"/>
              </p:ext>
            </p:extLst>
          </p:nvPr>
        </p:nvGraphicFramePr>
        <p:xfrm>
          <a:off x="6655443" y="4358675"/>
          <a:ext cx="2051392" cy="892344"/>
        </p:xfrm>
        <a:graphic>
          <a:graphicData uri="http://schemas.openxmlformats.org/drawingml/2006/table">
            <a:tbl>
              <a:tblPr firstRow="1" bandRow="1"/>
              <a:tblGrid>
                <a:gridCol w="2051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38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400" b="1" dirty="0">
                        <a:solidFill>
                          <a:schemeClr val="lt1"/>
                        </a:solidFill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978" marR="48978" marT="55446" marB="55446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1760075" y="2410049"/>
            <a:ext cx="939259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9368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/>
        </p:nvSpPr>
        <p:spPr>
          <a:xfrm>
            <a:off x="1072055" y="1745910"/>
            <a:ext cx="6159054" cy="116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indent="-457200">
              <a:buFont typeface="Arial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Make summaries of your data</a:t>
            </a:r>
          </a:p>
        </p:txBody>
      </p:sp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94128"/>
              </p:ext>
            </p:extLst>
          </p:nvPr>
        </p:nvGraphicFramePr>
        <p:xfrm>
          <a:off x="1900244" y="4531150"/>
          <a:ext cx="3342316" cy="2213854"/>
        </p:xfrm>
        <a:graphic>
          <a:graphicData uri="http://schemas.openxmlformats.org/drawingml/2006/table">
            <a:tbl>
              <a:tblPr firstRow="1" bandRow="1"/>
              <a:tblGrid>
                <a:gridCol w="13466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5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patient_id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19766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88444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511388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5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40477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/>
                        <a:t>97641</a:t>
                      </a:r>
                      <a:endParaRPr sz="1900" dirty="0"/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508061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Google Shape;387;p40"/>
          <p:cNvSpPr/>
          <p:nvPr/>
        </p:nvSpPr>
        <p:spPr>
          <a:xfrm>
            <a:off x="5619559" y="4854523"/>
            <a:ext cx="322654" cy="224464"/>
          </a:xfrm>
          <a:custGeom>
            <a:avLst/>
            <a:gdLst/>
            <a:ahLst/>
            <a:cxnLst/>
            <a:rect l="l" t="t" r="r" b="b"/>
            <a:pathLst>
              <a:path w="622300" h="382270" extrusionOk="0">
                <a:moveTo>
                  <a:pt x="357634" y="0"/>
                </a:moveTo>
                <a:lnTo>
                  <a:pt x="357634" y="133825"/>
                </a:lnTo>
                <a:lnTo>
                  <a:pt x="0" y="133825"/>
                </a:lnTo>
                <a:lnTo>
                  <a:pt x="0" y="247816"/>
                </a:lnTo>
                <a:lnTo>
                  <a:pt x="357634" y="247816"/>
                </a:lnTo>
                <a:lnTo>
                  <a:pt x="357634" y="381642"/>
                </a:lnTo>
                <a:lnTo>
                  <a:pt x="622084" y="190821"/>
                </a:lnTo>
                <a:lnTo>
                  <a:pt x="357634" y="0"/>
                </a:ln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6" name="TextBox 25"/>
          <p:cNvSpPr txBox="1"/>
          <p:nvPr/>
        </p:nvSpPr>
        <p:spPr>
          <a:xfrm>
            <a:off x="879065" y="766937"/>
            <a:ext cx="2875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+mj-lt"/>
                <a:sym typeface="Calibri"/>
              </a:rPr>
              <a:t>summarize</a:t>
            </a:r>
            <a:r>
              <a:rPr lang="en-US" sz="5400" dirty="0">
                <a:latin typeface="Calibri"/>
                <a:sym typeface="Calibri"/>
              </a:rPr>
              <a:t>()</a:t>
            </a:r>
            <a:endParaRPr lang="en-US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45240"/>
              </p:ext>
            </p:extLst>
          </p:nvPr>
        </p:nvGraphicFramePr>
        <p:xfrm>
          <a:off x="6319213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order_count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13172"/>
              </p:ext>
            </p:extLst>
          </p:nvPr>
        </p:nvGraphicFramePr>
        <p:xfrm>
          <a:off x="8370605" y="4601326"/>
          <a:ext cx="1985421" cy="863647"/>
        </p:xfrm>
        <a:graphic>
          <a:graphicData uri="http://schemas.openxmlformats.org/drawingml/2006/table">
            <a:tbl>
              <a:tblPr firstRow="1" bandRow="1"/>
              <a:tblGrid>
                <a:gridCol w="1985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32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 dirty="0" err="1">
                          <a:solidFill>
                            <a:schemeClr val="lt1"/>
                          </a:solidFill>
                        </a:rPr>
                        <a:t>pt_count</a:t>
                      </a:r>
                      <a:endParaRPr sz="2300" b="1" dirty="0">
                        <a:solidFill>
                          <a:schemeClr val="lt1"/>
                        </a:solidFill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8D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9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403" marR="47403" marT="53663" marB="53663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Google Shape;131;p17"/>
          <p:cNvSpPr/>
          <p:nvPr/>
        </p:nvSpPr>
        <p:spPr>
          <a:xfrm>
            <a:off x="1072055" y="2196331"/>
            <a:ext cx="10762593" cy="2161934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 dirty="0"/>
          </a:p>
        </p:txBody>
      </p:sp>
      <p:sp>
        <p:nvSpPr>
          <p:cNvPr id="20" name="Rectangle 19"/>
          <p:cNvSpPr/>
          <p:nvPr/>
        </p:nvSpPr>
        <p:spPr>
          <a:xfrm>
            <a:off x="1622915" y="2173051"/>
            <a:ext cx="939259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select(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	</a:t>
            </a:r>
          </a:p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head(4) %&gt;%</a:t>
            </a:r>
          </a:p>
          <a:p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n(),</a:t>
            </a:r>
          </a:p>
          <a:p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     </a:t>
            </a:r>
            <a:r>
              <a:rPr lang="en-US" sz="2400" dirty="0" err="1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pt_count</a:t>
            </a:r>
            <a:r>
              <a:rPr lang="en-US" sz="2400" dirty="0">
                <a:solidFill>
                  <a:srgbClr val="538DD5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sz="2400" dirty="0">
                <a:solidFill>
                  <a:schemeClr val="accent2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r>
              <a:rPr lang="en-US" sz="24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lang="en-US" sz="1400" dirty="0"/>
          </a:p>
        </p:txBody>
      </p:sp>
      <p:sp>
        <p:nvSpPr>
          <p:cNvPr id="24" name="Rounded Rectangular Callout 2"/>
          <p:cNvSpPr/>
          <p:nvPr/>
        </p:nvSpPr>
        <p:spPr>
          <a:xfrm rot="10800000" flipH="1">
            <a:off x="7336211" y="925131"/>
            <a:ext cx="2894275" cy="3019345"/>
          </a:xfrm>
          <a:custGeom>
            <a:avLst/>
            <a:gdLst>
              <a:gd name="connsiteX0" fmla="*/ 0 w 2928396"/>
              <a:gd name="connsiteY0" fmla="*/ 285509 h 1713022"/>
              <a:gd name="connsiteX1" fmla="*/ 285509 w 2928396"/>
              <a:gd name="connsiteY1" fmla="*/ 0 h 1713022"/>
              <a:gd name="connsiteX2" fmla="*/ 488066 w 2928396"/>
              <a:gd name="connsiteY2" fmla="*/ 0 h 1713022"/>
              <a:gd name="connsiteX3" fmla="*/ 1050884 w 2928396"/>
              <a:gd name="connsiteY3" fmla="*/ -839192 h 1713022"/>
              <a:gd name="connsiteX4" fmla="*/ 1220165 w 2928396"/>
              <a:gd name="connsiteY4" fmla="*/ 0 h 1713022"/>
              <a:gd name="connsiteX5" fmla="*/ 2642887 w 2928396"/>
              <a:gd name="connsiteY5" fmla="*/ 0 h 1713022"/>
              <a:gd name="connsiteX6" fmla="*/ 2928396 w 2928396"/>
              <a:gd name="connsiteY6" fmla="*/ 285509 h 1713022"/>
              <a:gd name="connsiteX7" fmla="*/ 2928396 w 2928396"/>
              <a:gd name="connsiteY7" fmla="*/ 285504 h 1713022"/>
              <a:gd name="connsiteX8" fmla="*/ 2928396 w 2928396"/>
              <a:gd name="connsiteY8" fmla="*/ 285504 h 1713022"/>
              <a:gd name="connsiteX9" fmla="*/ 2928396 w 2928396"/>
              <a:gd name="connsiteY9" fmla="*/ 713759 h 1713022"/>
              <a:gd name="connsiteX10" fmla="*/ 2928396 w 2928396"/>
              <a:gd name="connsiteY10" fmla="*/ 1427513 h 1713022"/>
              <a:gd name="connsiteX11" fmla="*/ 2642887 w 2928396"/>
              <a:gd name="connsiteY11" fmla="*/ 1713022 h 1713022"/>
              <a:gd name="connsiteX12" fmla="*/ 1220165 w 2928396"/>
              <a:gd name="connsiteY12" fmla="*/ 1713022 h 1713022"/>
              <a:gd name="connsiteX13" fmla="*/ 488066 w 2928396"/>
              <a:gd name="connsiteY13" fmla="*/ 1713022 h 1713022"/>
              <a:gd name="connsiteX14" fmla="*/ 488066 w 2928396"/>
              <a:gd name="connsiteY14" fmla="*/ 1713022 h 1713022"/>
              <a:gd name="connsiteX15" fmla="*/ 285509 w 2928396"/>
              <a:gd name="connsiteY15" fmla="*/ 1713022 h 1713022"/>
              <a:gd name="connsiteX16" fmla="*/ 0 w 2928396"/>
              <a:gd name="connsiteY16" fmla="*/ 1427513 h 1713022"/>
              <a:gd name="connsiteX17" fmla="*/ 0 w 2928396"/>
              <a:gd name="connsiteY17" fmla="*/ 713759 h 1713022"/>
              <a:gd name="connsiteX18" fmla="*/ 0 w 2928396"/>
              <a:gd name="connsiteY18" fmla="*/ 285504 h 1713022"/>
              <a:gd name="connsiteX19" fmla="*/ 0 w 2928396"/>
              <a:gd name="connsiteY19" fmla="*/ 285504 h 1713022"/>
              <a:gd name="connsiteX20" fmla="*/ 0 w 2928396"/>
              <a:gd name="connsiteY20" fmla="*/ 285509 h 1713022"/>
              <a:gd name="connsiteX0" fmla="*/ 0 w 2928396"/>
              <a:gd name="connsiteY0" fmla="*/ 1124701 h 2552214"/>
              <a:gd name="connsiteX1" fmla="*/ 285509 w 2928396"/>
              <a:gd name="connsiteY1" fmla="*/ 839192 h 2552214"/>
              <a:gd name="connsiteX2" fmla="*/ 904754 w 2928396"/>
              <a:gd name="connsiteY2" fmla="*/ 862342 h 2552214"/>
              <a:gd name="connsiteX3" fmla="*/ 1050884 w 2928396"/>
              <a:gd name="connsiteY3" fmla="*/ 0 h 2552214"/>
              <a:gd name="connsiteX4" fmla="*/ 1220165 w 2928396"/>
              <a:gd name="connsiteY4" fmla="*/ 839192 h 2552214"/>
              <a:gd name="connsiteX5" fmla="*/ 2642887 w 2928396"/>
              <a:gd name="connsiteY5" fmla="*/ 839192 h 2552214"/>
              <a:gd name="connsiteX6" fmla="*/ 2928396 w 2928396"/>
              <a:gd name="connsiteY6" fmla="*/ 1124701 h 2552214"/>
              <a:gd name="connsiteX7" fmla="*/ 2928396 w 2928396"/>
              <a:gd name="connsiteY7" fmla="*/ 1124696 h 2552214"/>
              <a:gd name="connsiteX8" fmla="*/ 2928396 w 2928396"/>
              <a:gd name="connsiteY8" fmla="*/ 1124696 h 2552214"/>
              <a:gd name="connsiteX9" fmla="*/ 2928396 w 2928396"/>
              <a:gd name="connsiteY9" fmla="*/ 1552951 h 2552214"/>
              <a:gd name="connsiteX10" fmla="*/ 2928396 w 2928396"/>
              <a:gd name="connsiteY10" fmla="*/ 2266705 h 2552214"/>
              <a:gd name="connsiteX11" fmla="*/ 2642887 w 2928396"/>
              <a:gd name="connsiteY11" fmla="*/ 2552214 h 2552214"/>
              <a:gd name="connsiteX12" fmla="*/ 1220165 w 2928396"/>
              <a:gd name="connsiteY12" fmla="*/ 2552214 h 2552214"/>
              <a:gd name="connsiteX13" fmla="*/ 488066 w 2928396"/>
              <a:gd name="connsiteY13" fmla="*/ 2552214 h 2552214"/>
              <a:gd name="connsiteX14" fmla="*/ 488066 w 2928396"/>
              <a:gd name="connsiteY14" fmla="*/ 2552214 h 2552214"/>
              <a:gd name="connsiteX15" fmla="*/ 285509 w 2928396"/>
              <a:gd name="connsiteY15" fmla="*/ 2552214 h 2552214"/>
              <a:gd name="connsiteX16" fmla="*/ 0 w 2928396"/>
              <a:gd name="connsiteY16" fmla="*/ 2266705 h 2552214"/>
              <a:gd name="connsiteX17" fmla="*/ 0 w 2928396"/>
              <a:gd name="connsiteY17" fmla="*/ 1552951 h 2552214"/>
              <a:gd name="connsiteX18" fmla="*/ 0 w 2928396"/>
              <a:gd name="connsiteY18" fmla="*/ 1124696 h 2552214"/>
              <a:gd name="connsiteX19" fmla="*/ 0 w 2928396"/>
              <a:gd name="connsiteY19" fmla="*/ 1124696 h 2552214"/>
              <a:gd name="connsiteX20" fmla="*/ 0 w 2928396"/>
              <a:gd name="connsiteY20" fmla="*/ 1124701 h 2552214"/>
              <a:gd name="connsiteX0" fmla="*/ 0 w 2928396"/>
              <a:gd name="connsiteY0" fmla="*/ 1439077 h 2866590"/>
              <a:gd name="connsiteX1" fmla="*/ 285509 w 2928396"/>
              <a:gd name="connsiteY1" fmla="*/ 1153568 h 2866590"/>
              <a:gd name="connsiteX2" fmla="*/ 904754 w 2928396"/>
              <a:gd name="connsiteY2" fmla="*/ 1176718 h 2866590"/>
              <a:gd name="connsiteX3" fmla="*/ 493059 w 2928396"/>
              <a:gd name="connsiteY3" fmla="*/ 0 h 2866590"/>
              <a:gd name="connsiteX4" fmla="*/ 1220165 w 2928396"/>
              <a:gd name="connsiteY4" fmla="*/ 1153568 h 2866590"/>
              <a:gd name="connsiteX5" fmla="*/ 2642887 w 2928396"/>
              <a:gd name="connsiteY5" fmla="*/ 1153568 h 2866590"/>
              <a:gd name="connsiteX6" fmla="*/ 2928396 w 2928396"/>
              <a:gd name="connsiteY6" fmla="*/ 1439077 h 2866590"/>
              <a:gd name="connsiteX7" fmla="*/ 2928396 w 2928396"/>
              <a:gd name="connsiteY7" fmla="*/ 1439072 h 2866590"/>
              <a:gd name="connsiteX8" fmla="*/ 2928396 w 2928396"/>
              <a:gd name="connsiteY8" fmla="*/ 1439072 h 2866590"/>
              <a:gd name="connsiteX9" fmla="*/ 2928396 w 2928396"/>
              <a:gd name="connsiteY9" fmla="*/ 1867327 h 2866590"/>
              <a:gd name="connsiteX10" fmla="*/ 2928396 w 2928396"/>
              <a:gd name="connsiteY10" fmla="*/ 2581081 h 2866590"/>
              <a:gd name="connsiteX11" fmla="*/ 2642887 w 2928396"/>
              <a:gd name="connsiteY11" fmla="*/ 2866590 h 2866590"/>
              <a:gd name="connsiteX12" fmla="*/ 1220165 w 2928396"/>
              <a:gd name="connsiteY12" fmla="*/ 2866590 h 2866590"/>
              <a:gd name="connsiteX13" fmla="*/ 488066 w 2928396"/>
              <a:gd name="connsiteY13" fmla="*/ 2866590 h 2866590"/>
              <a:gd name="connsiteX14" fmla="*/ 488066 w 2928396"/>
              <a:gd name="connsiteY14" fmla="*/ 2866590 h 2866590"/>
              <a:gd name="connsiteX15" fmla="*/ 285509 w 2928396"/>
              <a:gd name="connsiteY15" fmla="*/ 2866590 h 2866590"/>
              <a:gd name="connsiteX16" fmla="*/ 0 w 2928396"/>
              <a:gd name="connsiteY16" fmla="*/ 2581081 h 2866590"/>
              <a:gd name="connsiteX17" fmla="*/ 0 w 2928396"/>
              <a:gd name="connsiteY17" fmla="*/ 1867327 h 2866590"/>
              <a:gd name="connsiteX18" fmla="*/ 0 w 2928396"/>
              <a:gd name="connsiteY18" fmla="*/ 1439072 h 2866590"/>
              <a:gd name="connsiteX19" fmla="*/ 0 w 2928396"/>
              <a:gd name="connsiteY19" fmla="*/ 1439072 h 2866590"/>
              <a:gd name="connsiteX20" fmla="*/ 0 w 2928396"/>
              <a:gd name="connsiteY20" fmla="*/ 1439077 h 2866590"/>
              <a:gd name="connsiteX0" fmla="*/ 0 w 2928396"/>
              <a:gd name="connsiteY0" fmla="*/ 1770737 h 3198250"/>
              <a:gd name="connsiteX1" fmla="*/ 285509 w 2928396"/>
              <a:gd name="connsiteY1" fmla="*/ 1485228 h 3198250"/>
              <a:gd name="connsiteX2" fmla="*/ 904754 w 2928396"/>
              <a:gd name="connsiteY2" fmla="*/ 1508378 h 3198250"/>
              <a:gd name="connsiteX3" fmla="*/ 521125 w 2928396"/>
              <a:gd name="connsiteY3" fmla="*/ 0 h 3198250"/>
              <a:gd name="connsiteX4" fmla="*/ 1220165 w 2928396"/>
              <a:gd name="connsiteY4" fmla="*/ 1485228 h 3198250"/>
              <a:gd name="connsiteX5" fmla="*/ 2642887 w 2928396"/>
              <a:gd name="connsiteY5" fmla="*/ 1485228 h 3198250"/>
              <a:gd name="connsiteX6" fmla="*/ 2928396 w 2928396"/>
              <a:gd name="connsiteY6" fmla="*/ 1770737 h 3198250"/>
              <a:gd name="connsiteX7" fmla="*/ 2928396 w 2928396"/>
              <a:gd name="connsiteY7" fmla="*/ 1770732 h 3198250"/>
              <a:gd name="connsiteX8" fmla="*/ 2928396 w 2928396"/>
              <a:gd name="connsiteY8" fmla="*/ 1770732 h 3198250"/>
              <a:gd name="connsiteX9" fmla="*/ 2928396 w 2928396"/>
              <a:gd name="connsiteY9" fmla="*/ 2198987 h 3198250"/>
              <a:gd name="connsiteX10" fmla="*/ 2928396 w 2928396"/>
              <a:gd name="connsiteY10" fmla="*/ 2912741 h 3198250"/>
              <a:gd name="connsiteX11" fmla="*/ 2642887 w 2928396"/>
              <a:gd name="connsiteY11" fmla="*/ 3198250 h 3198250"/>
              <a:gd name="connsiteX12" fmla="*/ 1220165 w 2928396"/>
              <a:gd name="connsiteY12" fmla="*/ 3198250 h 3198250"/>
              <a:gd name="connsiteX13" fmla="*/ 488066 w 2928396"/>
              <a:gd name="connsiteY13" fmla="*/ 3198250 h 3198250"/>
              <a:gd name="connsiteX14" fmla="*/ 488066 w 2928396"/>
              <a:gd name="connsiteY14" fmla="*/ 3198250 h 3198250"/>
              <a:gd name="connsiteX15" fmla="*/ 285509 w 2928396"/>
              <a:gd name="connsiteY15" fmla="*/ 3198250 h 3198250"/>
              <a:gd name="connsiteX16" fmla="*/ 0 w 2928396"/>
              <a:gd name="connsiteY16" fmla="*/ 2912741 h 3198250"/>
              <a:gd name="connsiteX17" fmla="*/ 0 w 2928396"/>
              <a:gd name="connsiteY17" fmla="*/ 2198987 h 3198250"/>
              <a:gd name="connsiteX18" fmla="*/ 0 w 2928396"/>
              <a:gd name="connsiteY18" fmla="*/ 1770732 h 3198250"/>
              <a:gd name="connsiteX19" fmla="*/ 0 w 2928396"/>
              <a:gd name="connsiteY19" fmla="*/ 1770732 h 3198250"/>
              <a:gd name="connsiteX20" fmla="*/ 0 w 2928396"/>
              <a:gd name="connsiteY20" fmla="*/ 1770737 h 319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28396" h="3198250">
                <a:moveTo>
                  <a:pt x="0" y="1770737"/>
                </a:moveTo>
                <a:cubicBezTo>
                  <a:pt x="0" y="1613055"/>
                  <a:pt x="127827" y="1485228"/>
                  <a:pt x="285509" y="1485228"/>
                </a:cubicBezTo>
                <a:lnTo>
                  <a:pt x="904754" y="1508378"/>
                </a:lnTo>
                <a:lnTo>
                  <a:pt x="521125" y="0"/>
                </a:lnTo>
                <a:lnTo>
                  <a:pt x="1220165" y="1485228"/>
                </a:lnTo>
                <a:lnTo>
                  <a:pt x="2642887" y="1485228"/>
                </a:lnTo>
                <a:cubicBezTo>
                  <a:pt x="2800569" y="1485228"/>
                  <a:pt x="2928396" y="1613055"/>
                  <a:pt x="2928396" y="1770737"/>
                </a:cubicBezTo>
                <a:lnTo>
                  <a:pt x="2928396" y="1770732"/>
                </a:lnTo>
                <a:lnTo>
                  <a:pt x="2928396" y="1770732"/>
                </a:lnTo>
                <a:lnTo>
                  <a:pt x="2928396" y="2198987"/>
                </a:lnTo>
                <a:lnTo>
                  <a:pt x="2928396" y="2912741"/>
                </a:lnTo>
                <a:cubicBezTo>
                  <a:pt x="2928396" y="3070423"/>
                  <a:pt x="2800569" y="3198250"/>
                  <a:pt x="2642887" y="3198250"/>
                </a:cubicBezTo>
                <a:lnTo>
                  <a:pt x="1220165" y="3198250"/>
                </a:lnTo>
                <a:lnTo>
                  <a:pt x="488066" y="3198250"/>
                </a:lnTo>
                <a:lnTo>
                  <a:pt x="488066" y="3198250"/>
                </a:lnTo>
                <a:lnTo>
                  <a:pt x="285509" y="3198250"/>
                </a:lnTo>
                <a:cubicBezTo>
                  <a:pt x="127827" y="3198250"/>
                  <a:pt x="0" y="3070423"/>
                  <a:pt x="0" y="2912741"/>
                </a:cubicBezTo>
                <a:lnTo>
                  <a:pt x="0" y="2198987"/>
                </a:lnTo>
                <a:lnTo>
                  <a:pt x="0" y="1770732"/>
                </a:lnTo>
                <a:lnTo>
                  <a:pt x="0" y="1770732"/>
                </a:lnTo>
                <a:lnTo>
                  <a:pt x="0" y="1770737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4;p34"/>
          <p:cNvSpPr txBox="1"/>
          <p:nvPr/>
        </p:nvSpPr>
        <p:spPr>
          <a:xfrm>
            <a:off x="7336211" y="1289074"/>
            <a:ext cx="2921257" cy="735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8164" algn="ctr">
              <a:lnSpc>
                <a:spcPct val="116753"/>
              </a:lnSpc>
            </a:pPr>
            <a:r>
              <a:rPr lang="en-US" sz="2062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function that returns number of distinct values</a:t>
            </a:r>
            <a:endParaRPr sz="2062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0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onto the code in the above chunk to calculate:</a:t>
            </a:r>
          </a:p>
          <a:p>
            <a:r>
              <a:rPr lang="en-US" dirty="0"/>
              <a:t>1) Mean count of orders per patient</a:t>
            </a:r>
          </a:p>
          <a:p>
            <a:r>
              <a:rPr lang="en-US" dirty="0"/>
              <a:t>2) Mean count of orders per department</a:t>
            </a:r>
          </a:p>
        </p:txBody>
      </p:sp>
    </p:spTree>
    <p:extLst>
      <p:ext uri="{BB962C8B-B14F-4D97-AF65-F5344CB8AC3E}">
        <p14:creationId xmlns:p14="http://schemas.microsoft.com/office/powerpoint/2010/main" val="2085063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11978</TotalTime>
  <Words>2060</Words>
  <Application>Microsoft Macintosh PowerPoint</Application>
  <PresentationFormat>Widescreen</PresentationFormat>
  <Paragraphs>216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Times New Roman</vt:lpstr>
      <vt:lpstr>Trebuchet MS</vt:lpstr>
      <vt:lpstr>Tw Cen MT</vt:lpstr>
      <vt:lpstr>Tw Cen MT Condensed</vt:lpstr>
      <vt:lpstr>Wingdings 3</vt:lpstr>
      <vt:lpstr>Integral</vt:lpstr>
      <vt:lpstr>Laboratory Medicine Core Data Analysis</vt:lpstr>
      <vt:lpstr>Objectives</vt:lpstr>
      <vt:lpstr>Typical Data Science Pipeline</vt:lpstr>
      <vt:lpstr>Summarize()</vt:lpstr>
      <vt:lpstr>PowerPoint Presentation</vt:lpstr>
      <vt:lpstr>PowerPoint Presentation</vt:lpstr>
      <vt:lpstr>PowerPoint Presentation</vt:lpstr>
      <vt:lpstr>PowerPoint Presentation</vt:lpstr>
      <vt:lpstr>Your Turn 1</vt:lpstr>
      <vt:lpstr>PowerPoint Presentation</vt:lpstr>
      <vt:lpstr>PowerPoint Presentation</vt:lpstr>
      <vt:lpstr>PowerPoint Presentation</vt:lpstr>
      <vt:lpstr>Your Turn 2</vt:lpstr>
      <vt:lpstr>PowerPoint Presentation</vt:lpstr>
      <vt:lpstr>PowerPoint Presentation</vt:lpstr>
      <vt:lpstr>Your Turn 3</vt:lpstr>
      <vt:lpstr>group_by()</vt:lpstr>
      <vt:lpstr>PowerPoint Presentation</vt:lpstr>
      <vt:lpstr>PowerPoint Presentation</vt:lpstr>
      <vt:lpstr>PowerPoint Presentation</vt:lpstr>
      <vt:lpstr>PowerPoint Presentation</vt:lpstr>
      <vt:lpstr>group_by() %&gt;% summarize()</vt:lpstr>
      <vt:lpstr>PowerPoint Presentation</vt:lpstr>
      <vt:lpstr>PowerPoint Presentation</vt:lpstr>
      <vt:lpstr>PowerPoint Presentation</vt:lpstr>
      <vt:lpstr>Your Turn 4</vt:lpstr>
      <vt:lpstr>PowerPoint Presentation</vt:lpstr>
      <vt:lpstr>PowerPoint Presentation</vt:lpstr>
      <vt:lpstr>PowerPoint Presentation</vt:lpstr>
      <vt:lpstr>Your Turn 5</vt:lpstr>
      <vt:lpstr>PowerPoint Presentation</vt:lpstr>
      <vt:lpstr>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575</cp:revision>
  <cp:lastPrinted>2019-05-05T17:37:15Z</cp:lastPrinted>
  <dcterms:created xsi:type="dcterms:W3CDTF">2018-02-01T22:00:01Z</dcterms:created>
  <dcterms:modified xsi:type="dcterms:W3CDTF">2019-07-13T22:58:06Z</dcterms:modified>
</cp:coreProperties>
</file>